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66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1581150" cy="6858000"/>
            <a:chOff x="134471" y="0"/>
            <a:chExt cx="1581220" cy="685800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1" r="83676"/>
            <a:stretch>
              <a:fillRect/>
            </a:stretch>
          </p:blipFill>
          <p:spPr bwMode="auto">
            <a:xfrm>
              <a:off x="134471" y="0"/>
              <a:ext cx="135815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Overlay-VerticalBridg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0"/>
              <a:ext cx="26789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7546975" y="0"/>
            <a:ext cx="1597025" cy="6858000"/>
            <a:chOff x="7413812" y="0"/>
            <a:chExt cx="1597734" cy="6858000"/>
          </a:xfrm>
        </p:grpSpPr>
        <p:pic>
          <p:nvPicPr>
            <p:cNvPr id="8" name="Picture 10" descr="Overlay-Blank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126"/>
            <a:stretch>
              <a:fillRect/>
            </a:stretch>
          </p:blipFill>
          <p:spPr bwMode="auto">
            <a:xfrm>
              <a:off x="7651376" y="0"/>
              <a:ext cx="136017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 descr="Overlay-VerticalBridg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13812" y="0"/>
              <a:ext cx="26789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2" descr="HR-Col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4841875"/>
            <a:ext cx="6035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sk-SK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Click to edit Master subtitle style</a:t>
            </a:r>
            <a:endParaRPr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1C42A5-8916-4B7B-8A24-0D9825062EF5}" type="datetimeFigureOut">
              <a:rPr lang="en-US"/>
              <a:pPr/>
              <a:t>4/18/2013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05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Blan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F65798-AD9B-41BD-934E-84956CB04458}" type="datetimeFigureOut">
              <a:rPr lang="en-US"/>
              <a:pPr/>
              <a:t>4/18/2013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50350-F258-40BE-83CF-CFE8B2B171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9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1" r="46875"/>
            <a:stretch>
              <a:fillRect/>
            </a:stretch>
          </p:blipFill>
          <p:spPr bwMode="auto">
            <a:xfrm>
              <a:off x="4495800" y="0"/>
              <a:ext cx="46482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67200" y="0"/>
              <a:ext cx="26789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D5DF37-6CE2-4858-8033-2D63786BEDF0}" type="datetimeFigureOut">
              <a:rPr lang="en-US"/>
              <a:pPr/>
              <a:t>4/18/2013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AD67F-870A-425C-AD1E-B1C490BA7F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81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D97E20-7F95-4D44-9325-D942F442EB26}" type="datetimeFigureOut">
              <a:rPr lang="en-US"/>
              <a:pPr/>
              <a:t>4/18/2013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2F5C4-3D6D-419F-BA70-042497B6BC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37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1" r="16862"/>
            <a:stretch>
              <a:fillRect/>
            </a:stretch>
          </p:blipFill>
          <p:spPr bwMode="auto">
            <a:xfrm>
              <a:off x="0" y="0"/>
              <a:ext cx="74676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Overlay-VerticalBridg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8309" y="0"/>
              <a:ext cx="26789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4C468-AFB9-4B51-AADD-8FD4DF2EA874}" type="datetimeFigureOut">
              <a:rPr lang="en-US"/>
              <a:pPr/>
              <a:t>4/18/2013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71CC5-5174-4B1D-AF58-BFBC05495A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FDF276-BC9D-4DF6-AC94-824F335B0ED3}" type="datetimeFigureOut">
              <a:rPr lang="en-US"/>
              <a:pPr/>
              <a:t>4/18/2013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4F560-118F-4721-8800-7D0E2AB9FF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3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1581150" cy="6858000"/>
            <a:chOff x="134471" y="0"/>
            <a:chExt cx="158122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1" r="83676"/>
            <a:stretch>
              <a:fillRect/>
            </a:stretch>
          </p:blipFill>
          <p:spPr bwMode="auto">
            <a:xfrm>
              <a:off x="134471" y="0"/>
              <a:ext cx="135815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0"/>
              <a:ext cx="26789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7546975" y="0"/>
            <a:ext cx="1597025" cy="6858000"/>
            <a:chOff x="7413812" y="0"/>
            <a:chExt cx="1597734" cy="6858000"/>
          </a:xfrm>
        </p:grpSpPr>
        <p:pic>
          <p:nvPicPr>
            <p:cNvPr id="9" name="Picture 10" descr="Overlay-Blank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126"/>
            <a:stretch>
              <a:fillRect/>
            </a:stretch>
          </p:blipFill>
          <p:spPr bwMode="auto">
            <a:xfrm>
              <a:off x="7651376" y="0"/>
              <a:ext cx="136017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 descr="Overlay-VerticalBridg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13812" y="0"/>
              <a:ext cx="26789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2" descr="HR-Col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4841875"/>
            <a:ext cx="6035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Click to edit Master subtitle style</a:t>
            </a:r>
            <a:endParaRPr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k-SK" noProof="0" smtClean="0"/>
              <a:t>Drag picture to placeholder or click icon to add</a:t>
            </a:r>
            <a:endParaRPr noProof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F62276-83F4-469C-8600-D7134FB4A830}" type="datetimeFigureOut">
              <a:rPr lang="en-US"/>
              <a:pPr/>
              <a:t>4/18/2013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79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9144000" cy="1190625"/>
            <a:chOff x="0" y="0"/>
            <a:chExt cx="9144000" cy="1191256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555"/>
            <a:stretch>
              <a:fillRect/>
            </a:stretch>
          </p:blipFill>
          <p:spPr bwMode="auto">
            <a:xfrm>
              <a:off x="0" y="0"/>
              <a:ext cx="91440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923365"/>
              <a:ext cx="9144000" cy="267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10"/>
          <p:cNvGrpSpPr>
            <a:grpSpLocks/>
          </p:cNvGrpSpPr>
          <p:nvPr/>
        </p:nvGrpSpPr>
        <p:grpSpPr bwMode="auto">
          <a:xfrm flipV="1">
            <a:off x="0" y="5667375"/>
            <a:ext cx="9144000" cy="1190625"/>
            <a:chOff x="0" y="0"/>
            <a:chExt cx="9144000" cy="1191256"/>
          </a:xfrm>
        </p:grpSpPr>
        <p:pic>
          <p:nvPicPr>
            <p:cNvPr id="8" name="Picture 10" descr="Overlay-Blank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555"/>
            <a:stretch>
              <a:fillRect/>
            </a:stretch>
          </p:blipFill>
          <p:spPr bwMode="auto">
            <a:xfrm>
              <a:off x="0" y="0"/>
              <a:ext cx="91440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 descr="Overlay-HorizontalBridg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923365"/>
              <a:ext cx="9144000" cy="267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2" descr="HR-Col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3259138"/>
            <a:ext cx="6035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ABB895-4B64-4F92-8A0B-96EBA1EDD767}" type="datetimeFigureOut">
              <a:rPr lang="en-US"/>
              <a:pPr/>
              <a:t>4/18/2013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0F5E9-6F1F-486D-91E1-17FDFF0CD7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80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Overlay-HorizontalBridg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271354-A3D7-4420-90F5-561FCE3EA04E}" type="datetimeFigureOut">
              <a:rPr lang="en-US"/>
              <a:pPr/>
              <a:t>4/18/2013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89E0B-0016-4B50-BF08-E57DD8CE40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96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5675" y="2460625"/>
            <a:ext cx="3563938" cy="984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1" name="Picture 10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79463" y="2460625"/>
            <a:ext cx="3563937" cy="984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669C4E-BB9C-4C64-9885-22480B7EF749}" type="datetimeFigureOut">
              <a:rPr lang="en-US"/>
              <a:pPr/>
              <a:t>4/18/2013</a:t>
            </a:fld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FD180-F7D3-4713-8F49-2F96A147AD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53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4" name="Picture 7" descr="Overlay-Blank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 descr="Overlay-HorizontalBridg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922D25-9B75-4169-874F-C50961F7AEE0}" type="datetimeFigureOut">
              <a:rPr lang="en-US"/>
              <a:pPr/>
              <a:t>4/18/2013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0A14E-CBEB-4040-97DA-04CAA3AB95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Overlay-Blan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5FC1AB-83E7-4FC9-92A0-0DD370501B35}" type="datetimeFigureOut">
              <a:rPr lang="en-US"/>
              <a:pPr/>
              <a:t>4/18/2013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A9FB8-C808-41B5-A33C-3AA06858D9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03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1" r="46875"/>
            <a:stretch>
              <a:fillRect/>
            </a:stretch>
          </p:blipFill>
          <p:spPr bwMode="auto">
            <a:xfrm>
              <a:off x="4495800" y="0"/>
              <a:ext cx="46482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67200" y="0"/>
              <a:ext cx="26789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21F24-A49A-4050-8F29-C2004C909C2D}" type="datetimeFigureOut">
              <a:rPr lang="en-US"/>
              <a:pPr/>
              <a:t>4/18/2013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3364B-4DC8-478A-A01A-D186BB6588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00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2163" y="39688"/>
            <a:ext cx="75707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92163" y="1762125"/>
            <a:ext cx="7570787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625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A08BD6"/>
                </a:solidFill>
              </a:defRPr>
            </a:lvl1pPr>
          </a:lstStyle>
          <a:p>
            <a:fld id="{635C1E41-CD4F-4040-9D8E-2517BBA186B5}" type="datetimeFigureOut">
              <a:rPr lang="en-US"/>
              <a:pPr/>
              <a:t>4/18/2013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A08BD6"/>
                </a:solidFill>
              </a:defRPr>
            </a:lvl1pPr>
          </a:lstStyle>
          <a:p>
            <a:fld id="{60299ADA-EA75-4EC1-A011-EAB5EF0CEDE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47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rtl="0" fontAlgn="base">
        <a:lnSpc>
          <a:spcPts val="60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n-lt"/>
          <a:ea typeface="MS PGothic" pitchFamily="34" charset="-128"/>
          <a:cs typeface="+mj-cs"/>
        </a:defRPr>
      </a:lvl1pPr>
      <a:lvl2pPr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34" charset="0"/>
          <a:ea typeface="MS PGothic" pitchFamily="34" charset="-128"/>
        </a:defRPr>
      </a:lvl2pPr>
      <a:lvl3pPr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34" charset="0"/>
          <a:ea typeface="MS PGothic" pitchFamily="34" charset="-128"/>
        </a:defRPr>
      </a:lvl3pPr>
      <a:lvl4pPr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34" charset="0"/>
          <a:ea typeface="MS PGothic" pitchFamily="34" charset="-128"/>
        </a:defRPr>
      </a:lvl4pPr>
      <a:lvl5pPr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34" charset="0"/>
          <a:ea typeface="MS PGothic" pitchFamily="34" charset="-128"/>
        </a:defRPr>
      </a:lvl5pPr>
      <a:lvl6pPr marL="4572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34" charset="0"/>
          <a:ea typeface="MS PGothic" pitchFamily="34" charset="-128"/>
        </a:defRPr>
      </a:lvl6pPr>
      <a:lvl7pPr marL="9144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34" charset="0"/>
          <a:ea typeface="MS PGothic" pitchFamily="34" charset="-128"/>
        </a:defRPr>
      </a:lvl7pPr>
      <a:lvl8pPr marL="13716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34" charset="0"/>
          <a:ea typeface="MS PGothic" pitchFamily="34" charset="-128"/>
        </a:defRPr>
      </a:lvl8pPr>
      <a:lvl9pPr marL="18288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34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ts val="2400"/>
        </a:spcBef>
        <a:spcAft>
          <a:spcPct val="0"/>
        </a:spcAft>
        <a:buClr>
          <a:srgbClr val="BAABE3"/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2pPr>
      <a:lvl3pPr marL="1035050" indent="-349250" algn="l" rtl="0" fontAlgn="base">
        <a:spcBef>
          <a:spcPts val="600"/>
        </a:spcBef>
        <a:spcAft>
          <a:spcPct val="0"/>
        </a:spcAft>
        <a:buClr>
          <a:srgbClr val="BAABE3"/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3pPr>
      <a:lvl4pPr marL="1371600" indent="-336550" algn="l" rtl="0" fontAlgn="base">
        <a:spcBef>
          <a:spcPts val="600"/>
        </a:spcBef>
        <a:spcAft>
          <a:spcPct val="0"/>
        </a:spcAft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4pPr>
      <a:lvl5pPr marL="1720850" indent="-349250" algn="l" rtl="0" fontAlgn="base">
        <a:spcBef>
          <a:spcPts val="600"/>
        </a:spcBef>
        <a:spcAft>
          <a:spcPct val="0"/>
        </a:spcAft>
        <a:buClr>
          <a:srgbClr val="BAABE3"/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1497013" y="1528763"/>
            <a:ext cx="6092825" cy="14700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sk-SK" sz="3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200" b="1" i="1" smtClean="0">
                <a:latin typeface="Times New Roman" pitchFamily="18" charset="0"/>
                <a:cs typeface="Times New Roman" pitchFamily="18" charset="0"/>
              </a:rPr>
              <a:t>Súčasná  situácia  v riadení, zabezpečovaní</a:t>
            </a:r>
            <a:r>
              <a:rPr lang="cs-CZ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200" smtClean="0">
                <a:latin typeface="Times New Roman" pitchFamily="18" charset="0"/>
                <a:cs typeface="Times New Roman" pitchFamily="18" charset="0"/>
              </a:rPr>
            </a:br>
            <a:r>
              <a:rPr lang="sk-SK" sz="3200" b="1" i="1" smtClean="0">
                <a:latin typeface="Times New Roman" pitchFamily="18" charset="0"/>
                <a:cs typeface="Times New Roman" pitchFamily="18" charset="0"/>
              </a:rPr>
              <a:t>  sociálnych služieb z pohľadu miest, obcí a VÚC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4543425" y="5203825"/>
            <a:ext cx="2984500" cy="1363663"/>
          </a:xfrm>
        </p:spPr>
        <p:txBody>
          <a:bodyPr/>
          <a:lstStyle/>
          <a:p>
            <a:r>
              <a:rPr lang="sk-SK" b="1" smtClean="0">
                <a:latin typeface="Times New Roman" pitchFamily="18" charset="0"/>
                <a:cs typeface="Times New Roman" pitchFamily="18" charset="0"/>
              </a:rPr>
              <a:t>Božena Kováčová</a:t>
            </a:r>
            <a:r>
              <a:rPr lang="sk-SK" smtClean="0"/>
              <a:t>,</a:t>
            </a:r>
            <a:endParaRPr lang="cs-CZ" smtClean="0"/>
          </a:p>
          <a:p>
            <a:r>
              <a:rPr lang="sk-SK" smtClean="0">
                <a:latin typeface="Times New Roman" pitchFamily="18" charset="0"/>
                <a:cs typeface="Times New Roman" pitchFamily="18" charset="0"/>
              </a:rPr>
              <a:t>predsedníčka sekcie sociálnej, marginálnych skupín a zdravotníctva ZMOS</a:t>
            </a:r>
            <a:endParaRPr lang="cs-CZ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smtClean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854200" y="3840163"/>
            <a:ext cx="51641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sk-SK" b="1"/>
              <a:t> </a:t>
            </a:r>
            <a:r>
              <a:rPr lang="sk-SK"/>
              <a:t>Programová konferencia   ZMOS </a:t>
            </a:r>
          </a:p>
          <a:p>
            <a:pPr algn="ctr"/>
            <a:r>
              <a:rPr lang="sk-SK" b="1" i="1"/>
              <a:t>Sociálne služby v podmienkach miest a obcí </a:t>
            </a:r>
            <a:endParaRPr lang="en-US"/>
          </a:p>
        </p:txBody>
      </p:sp>
      <p:sp>
        <p:nvSpPr>
          <p:cNvPr id="15364" name="Subtitle 2"/>
          <p:cNvSpPr txBox="1">
            <a:spLocks/>
          </p:cNvSpPr>
          <p:nvPr/>
        </p:nvSpPr>
        <p:spPr bwMode="auto">
          <a:xfrm>
            <a:off x="1854200" y="5741988"/>
            <a:ext cx="1722438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ts val="300"/>
              </a:spcBef>
              <a:buClr>
                <a:srgbClr val="BAABE3"/>
              </a:buClr>
              <a:buFont typeface="Candara" pitchFamily="34" charset="0"/>
              <a:buNone/>
            </a:pPr>
            <a:r>
              <a:rPr lang="sk-SK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17. </a:t>
            </a:r>
            <a:r>
              <a:rPr lang="en-US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k-SK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príl 2013 </a:t>
            </a:r>
          </a:p>
          <a:p>
            <a:pPr algn="ctr">
              <a:spcBef>
                <a:spcPts val="300"/>
              </a:spcBef>
              <a:buClr>
                <a:srgbClr val="BAABE3"/>
              </a:buClr>
              <a:buFont typeface="Candara" pitchFamily="34" charset="0"/>
              <a:buNone/>
            </a:pPr>
            <a:r>
              <a:rPr lang="sk-SK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Michalovce</a:t>
            </a:r>
            <a:r>
              <a:rPr lang="cs-CZ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300"/>
              </a:spcBef>
              <a:buClr>
                <a:srgbClr val="BAABE3"/>
              </a:buClr>
              <a:buFont typeface="Candara" pitchFamily="34" charset="0"/>
              <a:buNone/>
            </a:pPr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12713" y="39688"/>
            <a:ext cx="8926512" cy="14128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sk-SK" sz="3200" b="1" smtClean="0">
                <a:latin typeface="Times New Roman" pitchFamily="18" charset="0"/>
                <a:cs typeface="Times New Roman" pitchFamily="18" charset="0"/>
              </a:rPr>
              <a:t>Súčasná situácia v riadení, zabezpečovaní sociálnych služieb  z pohľadu miest, obcí a VÚC</a:t>
            </a:r>
            <a:endParaRPr lang="cs-CZ"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762125"/>
            <a:ext cx="7918450" cy="4975225"/>
          </a:xfrm>
        </p:spPr>
        <p:txBody>
          <a:bodyPr>
            <a:normAutofit/>
          </a:bodyPr>
          <a:lstStyle/>
          <a:p>
            <a:pPr marL="0" indent="0" algn="ctr">
              <a:buFont typeface="Candara" pitchFamily="34" charset="0"/>
              <a:buNone/>
            </a:pPr>
            <a:r>
              <a:rPr lang="sk-SK" sz="2000" b="1" smtClean="0">
                <a:latin typeface="Times New Roman" pitchFamily="18" charset="0"/>
                <a:cs typeface="Times New Roman" pitchFamily="18" charset="0"/>
              </a:rPr>
              <a:t>Prepravná služba</a:t>
            </a:r>
          </a:p>
          <a:p>
            <a:pPr marL="0" indent="0" algn="ctr">
              <a:buFont typeface="Candara" pitchFamily="34" charset="0"/>
              <a:buNone/>
            </a:pPr>
            <a:endParaRPr lang="sk-SK" sz="24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Candara" pitchFamily="34" charset="0"/>
              <a:buNone/>
            </a:pPr>
            <a:endParaRPr lang="sk-SK" sz="24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50000"/>
              </a:lnSpc>
              <a:buFont typeface="Candara" pitchFamily="34" charset="0"/>
              <a:buNone/>
            </a:pPr>
            <a:r>
              <a:rPr lang="sk-SK" sz="1200" smtClean="0">
                <a:latin typeface="Times New Roman" pitchFamily="18" charset="0"/>
                <a:cs typeface="Times New Roman" pitchFamily="18" charset="0"/>
              </a:rPr>
              <a:t>  Zdroj: Výkaz MPSVR SR</a:t>
            </a:r>
            <a:endParaRPr lang="cs-CZ" sz="12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</a:pPr>
            <a:r>
              <a:rPr lang="sk-SK" sz="1800" smtClean="0">
                <a:latin typeface="Times New Roman" pitchFamily="18" charset="0"/>
                <a:cs typeface="Times New Roman" pitchFamily="18" charset="0"/>
              </a:rPr>
              <a:t>Oproti Osl možno v prepravnej službe pozorovať nárast v roku 2011 o 126% oproti roku 2008 a výdavky na prepravnú službu vzrástli o trojnásobok</a:t>
            </a:r>
            <a:endParaRPr lang="en-US" sz="1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prepravna služb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2330450"/>
            <a:ext cx="7720012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12713" y="39688"/>
            <a:ext cx="8926512" cy="14128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sk-SK" sz="3200" b="1" smtClean="0">
                <a:latin typeface="Times New Roman" pitchFamily="18" charset="0"/>
                <a:cs typeface="Times New Roman" pitchFamily="18" charset="0"/>
              </a:rPr>
              <a:t>Súčasná situácia v riadení, zabezpečovaní sociálnych služieb  z pohľadu miest, obcí a VÚC</a:t>
            </a:r>
            <a:endParaRPr lang="cs-CZ"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635000" y="1762125"/>
            <a:ext cx="7918450" cy="3541713"/>
          </a:xfrm>
        </p:spPr>
        <p:txBody>
          <a:bodyPr/>
          <a:lstStyle/>
          <a:p>
            <a:pPr marL="0" indent="0" algn="ctr">
              <a:buFont typeface="Candara" pitchFamily="34" charset="0"/>
              <a:buNone/>
            </a:pPr>
            <a:r>
              <a:rPr lang="sk-SK" sz="2000" b="1" smtClean="0">
                <a:latin typeface="Times New Roman" pitchFamily="18" charset="0"/>
                <a:cs typeface="Times New Roman" pitchFamily="18" charset="0"/>
              </a:rPr>
              <a:t>Počet ZSS podľa zriaďovateľov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Candara" pitchFamily="34" charset="0"/>
              <a:buNone/>
            </a:pPr>
            <a:r>
              <a:rPr lang="sk-SK" sz="2000" b="1" smtClean="0">
                <a:latin typeface="Times New Roman" pitchFamily="18" charset="0"/>
                <a:cs typeface="Times New Roman" pitchFamily="18" charset="0"/>
              </a:rPr>
              <a:t>repravná služba</a:t>
            </a:r>
          </a:p>
          <a:p>
            <a:pPr marL="0" indent="0" algn="ctr">
              <a:buFont typeface="Candara" pitchFamily="34" charset="0"/>
              <a:buNone/>
            </a:pPr>
            <a:endParaRPr lang="sk-SK" sz="24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Candara" pitchFamily="34" charset="0"/>
              <a:buNone/>
            </a:pPr>
            <a:endParaRPr lang="sk-SK" sz="24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Candara" pitchFamily="34" charset="0"/>
              <a:buNone/>
            </a:pPr>
            <a:r>
              <a:rPr lang="sk-SK" sz="1200" smtClean="0">
                <a:latin typeface="Times New Roman" pitchFamily="18" charset="0"/>
                <a:cs typeface="Times New Roman" pitchFamily="18" charset="0"/>
              </a:rPr>
              <a:t>  Zdroj: Výkaz MPSVR SR (Repková: Sociálne služby v kontexte komunálnej politiky, Bratislava 2012)</a:t>
            </a:r>
            <a:endParaRPr lang="cs-CZ" sz="1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4" descr="počet ZSS podla zriad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2246313"/>
            <a:ext cx="76723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112713" y="39688"/>
            <a:ext cx="8926512" cy="14128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sk-SK" sz="3200" b="1" smtClean="0">
                <a:latin typeface="Times New Roman" pitchFamily="18" charset="0"/>
                <a:cs typeface="Times New Roman" pitchFamily="18" charset="0"/>
              </a:rPr>
              <a:t>Súčasná situácia v riadení, zabezpečovaní sociálnych služieb  z pohľadu miest, obcí a VÚC</a:t>
            </a:r>
            <a:endParaRPr lang="cs-CZ"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722313" y="1762125"/>
            <a:ext cx="7831137" cy="4451350"/>
          </a:xfrm>
        </p:spPr>
        <p:txBody>
          <a:bodyPr/>
          <a:lstStyle/>
          <a:p>
            <a:pPr marL="0" indent="0" algn="ctr">
              <a:buFont typeface="Candara" pitchFamily="34" charset="0"/>
              <a:buNone/>
            </a:pPr>
            <a:r>
              <a:rPr lang="sk-SK" sz="2000" b="1" smtClean="0">
                <a:latin typeface="Times New Roman" pitchFamily="18" charset="0"/>
                <a:cs typeface="Times New Roman" pitchFamily="18" charset="0"/>
              </a:rPr>
              <a:t>Počet zariadení a počet miest v ZSS v SR v roku 2011</a:t>
            </a:r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k-SK" sz="20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Candara" pitchFamily="34" charset="0"/>
              <a:buNone/>
            </a:pPr>
            <a:r>
              <a:rPr lang="sk-SK" sz="12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Font typeface="Candara" pitchFamily="34" charset="0"/>
              <a:buNone/>
            </a:pPr>
            <a:endParaRPr lang="sk-SK" sz="12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Candara" pitchFamily="34" charset="0"/>
              <a:buNone/>
            </a:pPr>
            <a:endParaRPr lang="sk-SK" sz="12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Candara" pitchFamily="34" charset="0"/>
              <a:buNone/>
            </a:pPr>
            <a:endParaRPr lang="sk-SK" sz="12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Candara" pitchFamily="34" charset="0"/>
              <a:buNone/>
            </a:pPr>
            <a:endParaRPr lang="sk-SK" sz="12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Candara" pitchFamily="34" charset="0"/>
              <a:buNone/>
            </a:pPr>
            <a:endParaRPr lang="sk-SK" sz="12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Candara" pitchFamily="34" charset="0"/>
              <a:buNone/>
            </a:pPr>
            <a:r>
              <a:rPr lang="sk-SK" sz="1200" smtClean="0">
                <a:latin typeface="Times New Roman" pitchFamily="18" charset="0"/>
                <a:cs typeface="Times New Roman" pitchFamily="18" charset="0"/>
              </a:rPr>
              <a:t> Zdroj: ŠÚ SR (ZSS v SR júl 2012)</a:t>
            </a:r>
          </a:p>
        </p:txBody>
      </p:sp>
      <p:pic>
        <p:nvPicPr>
          <p:cNvPr id="26627" name="Picture 3" descr="pocet zariadeni a pocet v ZSS v SR v roku 20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2222500"/>
            <a:ext cx="7737475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12713" y="39688"/>
            <a:ext cx="8926512" cy="14128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sk-SK" sz="3200" b="1" smtClean="0">
                <a:latin typeface="Times New Roman" pitchFamily="18" charset="0"/>
                <a:cs typeface="Times New Roman" pitchFamily="18" charset="0"/>
              </a:rPr>
              <a:t>Súčasná situácia v riadení, zabezpečovaní sociálnych služieb  z pohľadu miest, obcí a VÚC</a:t>
            </a:r>
            <a:endParaRPr lang="cs-CZ"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88" y="1762125"/>
            <a:ext cx="8118475" cy="47498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Font typeface="Candara" pitchFamily="34" charset="0"/>
              <a:buNone/>
            </a:pPr>
            <a:r>
              <a:rPr lang="sk-SK" sz="2000" b="1" smtClean="0">
                <a:latin typeface="Times New Roman" pitchFamily="18" charset="0"/>
                <a:cs typeface="Times New Roman" pitchFamily="18" charset="0"/>
              </a:rPr>
              <a:t>Počet ZSS pre dospelých a ich kapacita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sk-SK" sz="2000" b="1" smtClean="0">
                <a:latin typeface="Times New Roman" pitchFamily="18" charset="0"/>
                <a:cs typeface="Times New Roman" pitchFamily="18" charset="0"/>
              </a:rPr>
              <a:t> zriaďovateľ obec k 31.12.2011</a:t>
            </a:r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k-SK" sz="20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 typeface="Candara" pitchFamily="34" charset="0"/>
              <a:buNone/>
            </a:pPr>
            <a:r>
              <a:rPr lang="sk-SK" sz="12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90000"/>
              </a:lnSpc>
              <a:buFont typeface="Candara" pitchFamily="34" charset="0"/>
              <a:buNone/>
            </a:pPr>
            <a:endParaRPr lang="sk-SK" sz="12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 typeface="Candara" pitchFamily="34" charset="0"/>
              <a:buNone/>
            </a:pPr>
            <a:endParaRPr lang="sk-SK" sz="12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 typeface="Candara" pitchFamily="34" charset="0"/>
              <a:buNone/>
            </a:pPr>
            <a:endParaRPr lang="sk-SK" sz="12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 typeface="Candara" pitchFamily="34" charset="0"/>
              <a:buNone/>
            </a:pPr>
            <a:endParaRPr lang="sk-SK" sz="12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 typeface="Candara" pitchFamily="34" charset="0"/>
              <a:buNone/>
            </a:pPr>
            <a:endParaRPr lang="sk-SK" sz="12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 typeface="Candara" pitchFamily="34" charset="0"/>
              <a:buNone/>
            </a:pPr>
            <a:r>
              <a:rPr lang="sk-SK" sz="12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90000"/>
              </a:lnSpc>
              <a:buFont typeface="Candara" pitchFamily="34" charset="0"/>
              <a:buNone/>
            </a:pPr>
            <a:endParaRPr lang="sk-SK" sz="12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 typeface="Candara" pitchFamily="34" charset="0"/>
              <a:buNone/>
            </a:pPr>
            <a:r>
              <a:rPr lang="sk-SK" sz="1200" smtClean="0">
                <a:latin typeface="Times New Roman" pitchFamily="18" charset="0"/>
                <a:cs typeface="Times New Roman" pitchFamily="18" charset="0"/>
              </a:rPr>
              <a:t>         Zdroj: ŠÚ SR</a:t>
            </a:r>
          </a:p>
        </p:txBody>
      </p:sp>
      <p:pic>
        <p:nvPicPr>
          <p:cNvPr id="27651" name="Picture 4" descr="pocet ZSS pre dospely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2322513"/>
            <a:ext cx="7361238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112713" y="39688"/>
            <a:ext cx="8926512" cy="14128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sk-SK" sz="3200" b="1" smtClean="0">
                <a:latin typeface="Times New Roman" pitchFamily="18" charset="0"/>
                <a:cs typeface="Times New Roman" pitchFamily="18" charset="0"/>
              </a:rPr>
              <a:t>Súčasná situácia v riadení, zabezpečovaní sociálnych služieb  z pohľadu miest, obcí a VÚC</a:t>
            </a:r>
            <a:endParaRPr lang="cs-CZ"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722313" y="1762125"/>
            <a:ext cx="7831137" cy="4451350"/>
          </a:xfrm>
        </p:spPr>
        <p:txBody>
          <a:bodyPr/>
          <a:lstStyle/>
          <a:p>
            <a:pPr marL="0" indent="0" algn="ctr">
              <a:buFont typeface="Candara" pitchFamily="34" charset="0"/>
              <a:buNone/>
            </a:pPr>
            <a:r>
              <a:rPr lang="sk-SK" sz="2000" b="1" smtClean="0">
                <a:latin typeface="Times New Roman" pitchFamily="18" charset="0"/>
                <a:cs typeface="Times New Roman" pitchFamily="18" charset="0"/>
              </a:rPr>
              <a:t>Počet obyvateľov SR</a:t>
            </a:r>
          </a:p>
          <a:p>
            <a:pPr marL="0" indent="0">
              <a:buFont typeface="Candara" pitchFamily="34" charset="0"/>
              <a:buNone/>
            </a:pPr>
            <a:r>
              <a:rPr lang="sk-SK" sz="12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Font typeface="Candara" pitchFamily="34" charset="0"/>
              <a:buNone/>
            </a:pPr>
            <a:endParaRPr lang="sk-SK" sz="12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Candara" pitchFamily="34" charset="0"/>
              <a:buNone/>
            </a:pPr>
            <a:endParaRPr lang="sk-SK" sz="12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Candara" pitchFamily="34" charset="0"/>
              <a:buNone/>
            </a:pPr>
            <a:endParaRPr lang="sk-SK" sz="12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Candara" pitchFamily="34" charset="0"/>
              <a:buNone/>
            </a:pPr>
            <a:endParaRPr lang="sk-SK" sz="12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Candara" pitchFamily="34" charset="0"/>
              <a:buNone/>
            </a:pPr>
            <a:endParaRPr lang="sk-SK" sz="12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Candara" pitchFamily="34" charset="0"/>
              <a:buNone/>
            </a:pPr>
            <a:r>
              <a:rPr lang="sk-SK" sz="1200" smtClean="0">
                <a:latin typeface="Times New Roman" pitchFamily="18" charset="0"/>
                <a:cs typeface="Times New Roman" pitchFamily="18" charset="0"/>
              </a:rPr>
              <a:t> Zdroj: ŠÚ SR (ZSS v SR júl 2012)</a:t>
            </a:r>
          </a:p>
        </p:txBody>
      </p:sp>
      <p:pic>
        <p:nvPicPr>
          <p:cNvPr id="28675" name="Picture 4" descr="pocet obyvatelo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2262188"/>
            <a:ext cx="7805737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12713" y="39688"/>
            <a:ext cx="8926512" cy="14128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sk-SK" sz="3200" b="1" smtClean="0">
                <a:latin typeface="Times New Roman" pitchFamily="18" charset="0"/>
                <a:cs typeface="Times New Roman" pitchFamily="18" charset="0"/>
              </a:rPr>
              <a:t>Súčasná situácia v riadení, zabezpečovaní sociálnych služieb  z pohľadu miest, obcí a VÚC</a:t>
            </a:r>
            <a:endParaRPr lang="cs-CZ"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722313" y="1762125"/>
            <a:ext cx="7831137" cy="4451350"/>
          </a:xfrm>
        </p:spPr>
        <p:txBody>
          <a:bodyPr/>
          <a:lstStyle/>
          <a:p>
            <a:pPr marL="0" indent="0" algn="ctr">
              <a:buFont typeface="Candara" pitchFamily="34" charset="0"/>
              <a:buNone/>
            </a:pPr>
            <a:r>
              <a:rPr lang="sk-SK" sz="2000" b="1" smtClean="0">
                <a:latin typeface="Times New Roman" pitchFamily="18" charset="0"/>
                <a:cs typeface="Times New Roman" pitchFamily="18" charset="0"/>
              </a:rPr>
              <a:t>Počet zariadení pre seniorov a  počet miest v nich podľa zriaďovateľlov k 31.12.2011</a:t>
            </a:r>
          </a:p>
          <a:p>
            <a:pPr marL="0" indent="0">
              <a:buFont typeface="Candara" pitchFamily="34" charset="0"/>
              <a:buNone/>
            </a:pPr>
            <a:r>
              <a:rPr lang="sk-SK" sz="12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Font typeface="Candara" pitchFamily="34" charset="0"/>
              <a:buNone/>
            </a:pPr>
            <a:endParaRPr lang="sk-SK" sz="12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Candara" pitchFamily="34" charset="0"/>
              <a:buNone/>
            </a:pPr>
            <a:endParaRPr lang="sk-SK" sz="12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Candara" pitchFamily="34" charset="0"/>
              <a:buNone/>
            </a:pPr>
            <a:endParaRPr lang="sk-SK" sz="12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Candara" pitchFamily="34" charset="0"/>
              <a:buNone/>
            </a:pPr>
            <a:endParaRPr lang="sk-SK" sz="12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200000"/>
              </a:lnSpc>
              <a:buFont typeface="Candara" pitchFamily="34" charset="0"/>
              <a:buNone/>
            </a:pPr>
            <a:r>
              <a:rPr lang="sk-SK" sz="1200" smtClean="0">
                <a:latin typeface="Times New Roman" pitchFamily="18" charset="0"/>
                <a:cs typeface="Times New Roman" pitchFamily="18" charset="0"/>
              </a:rPr>
              <a:t> Zdroj: ŠÚ SR (ZSS v SR júl 2012)</a:t>
            </a:r>
          </a:p>
        </p:txBody>
      </p:sp>
      <p:pic>
        <p:nvPicPr>
          <p:cNvPr id="29699" name="Picture 3" descr="pocet zariadeni pre senioro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2651125"/>
            <a:ext cx="7735888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112713" y="39688"/>
            <a:ext cx="8926512" cy="14128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sk-SK" sz="3200" b="1" smtClean="0">
                <a:latin typeface="Times New Roman" pitchFamily="18" charset="0"/>
                <a:cs typeface="Times New Roman" pitchFamily="18" charset="0"/>
              </a:rPr>
              <a:t>Súčasná situácia v riadení, zabezpečovaní sociálnych služieb  z pohľadu miest, obcí a VÚC</a:t>
            </a:r>
            <a:endParaRPr lang="cs-CZ"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722313" y="1762125"/>
            <a:ext cx="7831137" cy="4451350"/>
          </a:xfrm>
        </p:spPr>
        <p:txBody>
          <a:bodyPr/>
          <a:lstStyle/>
          <a:p>
            <a:pPr marL="0" indent="0" algn="ctr">
              <a:buFont typeface="Candara" pitchFamily="34" charset="0"/>
              <a:buNone/>
            </a:pPr>
            <a:r>
              <a:rPr lang="sk-SK" sz="2000" b="1" smtClean="0">
                <a:latin typeface="Times New Roman" pitchFamily="18" charset="0"/>
                <a:cs typeface="Times New Roman" pitchFamily="18" charset="0"/>
              </a:rPr>
              <a:t>Počet zariadení opatrovateľskej služby a  počet miest v nich podľa zriaďovateľlov k 31.12.2011</a:t>
            </a:r>
          </a:p>
          <a:p>
            <a:pPr marL="0" indent="0">
              <a:buFont typeface="Candara" pitchFamily="34" charset="0"/>
              <a:buNone/>
            </a:pPr>
            <a:r>
              <a:rPr lang="sk-SK" sz="12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Font typeface="Candara" pitchFamily="34" charset="0"/>
              <a:buNone/>
            </a:pPr>
            <a:endParaRPr lang="sk-SK" sz="12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Candara" pitchFamily="34" charset="0"/>
              <a:buNone/>
            </a:pPr>
            <a:endParaRPr lang="sk-SK" sz="12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Candara" pitchFamily="34" charset="0"/>
              <a:buNone/>
            </a:pPr>
            <a:endParaRPr lang="sk-SK" sz="12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200000"/>
              </a:lnSpc>
              <a:buFont typeface="Candara" pitchFamily="34" charset="0"/>
              <a:buNone/>
            </a:pPr>
            <a:endParaRPr lang="sk-SK" sz="12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Candara" pitchFamily="34" charset="0"/>
              <a:buNone/>
            </a:pPr>
            <a:r>
              <a:rPr lang="sk-SK" sz="1200" smtClean="0">
                <a:latin typeface="Times New Roman" pitchFamily="18" charset="0"/>
                <a:cs typeface="Times New Roman" pitchFamily="18" charset="0"/>
              </a:rPr>
              <a:t> Zdroj: ŠÚ SR (ZSS v SR júl 2012)</a:t>
            </a:r>
          </a:p>
        </p:txBody>
      </p:sp>
      <p:pic>
        <p:nvPicPr>
          <p:cNvPr id="30723" name="Picture 4" descr="pocet zariadeni opatrovatelskej sluzb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589213"/>
            <a:ext cx="7681913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112713" y="39688"/>
            <a:ext cx="8926512" cy="14128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sk-SK" sz="3200" b="1" smtClean="0">
                <a:latin typeface="Times New Roman" pitchFamily="18" charset="0"/>
                <a:cs typeface="Times New Roman" pitchFamily="18" charset="0"/>
              </a:rPr>
              <a:t>Súčasná situácia v riadení, zabezpečovaní sociálnych služieb  z pohľadu miest, obcí a VÚC</a:t>
            </a:r>
            <a:endParaRPr lang="cs-CZ"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0" y="1762125"/>
            <a:ext cx="7786688" cy="4862513"/>
          </a:xfrm>
        </p:spPr>
        <p:txBody>
          <a:bodyPr>
            <a:normAutofit/>
          </a:bodyPr>
          <a:lstStyle/>
          <a:p>
            <a:pPr marL="0" indent="0" algn="ctr">
              <a:buFont typeface="Candara" pitchFamily="34" charset="0"/>
              <a:buNone/>
            </a:pPr>
            <a:r>
              <a:rPr lang="sk-SK" sz="2400" b="1" smtClean="0">
                <a:latin typeface="Times New Roman" pitchFamily="18" charset="0"/>
                <a:cs typeface="Times New Roman" pitchFamily="18" charset="0"/>
              </a:rPr>
              <a:t>Kompetencie VÚC</a:t>
            </a:r>
            <a:endParaRPr lang="cs-CZ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Candara" pitchFamily="34" charset="0"/>
              <a:buNone/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Kompetencie VÚC vo vzťahu k poskytovaniu sociálnych služieb a výkonu opatrení SPOD a SK vyplývajú zo zákona 448/ 2008 z. z. o sociálnych službách v znení neskorších predpisov a zákona č. 305/ 2005 z. z. o sociálnoprávnej ochrane deti a sociálnej kuratele v znení neskorších predpisov : 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v"/>
            </a:pPr>
            <a:r>
              <a:rPr lang="sk-SK" sz="2000" b="1" smtClean="0">
                <a:latin typeface="Times New Roman" pitchFamily="18" charset="0"/>
                <a:cs typeface="Times New Roman" pitchFamily="18" charset="0"/>
              </a:rPr>
              <a:t>tvorba koncepcií rozvoja sociálnych služieb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v"/>
            </a:pPr>
            <a:r>
              <a:rPr lang="sk-SK" sz="2000" b="1" smtClean="0">
                <a:latin typeface="Times New Roman" pitchFamily="18" charset="0"/>
                <a:cs typeface="Times New Roman" pitchFamily="18" charset="0"/>
              </a:rPr>
              <a:t>rozhodovanie o odkázanosti občana na sociálnu službu  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0" y="39688"/>
            <a:ext cx="9144000" cy="14128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sk-SK" sz="3200" b="1" smtClean="0">
                <a:latin typeface="Times New Roman" pitchFamily="18" charset="0"/>
                <a:cs typeface="Times New Roman" pitchFamily="18" charset="0"/>
              </a:rPr>
              <a:t>Súčasná situácia v riadení, zabezpečovaní sociálnych služieb  z pohľadu miest, obcí a VÚC</a:t>
            </a:r>
            <a:endParaRPr lang="en-US" sz="3200" smtClean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730250" y="1762125"/>
            <a:ext cx="7761288" cy="428942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k-SK" sz="2000" b="1" smtClean="0">
                <a:latin typeface="Times New Roman" pitchFamily="18" charset="0"/>
                <a:cs typeface="Times New Roman" pitchFamily="18" charset="0"/>
              </a:rPr>
              <a:t>zriaďovanie a zabezpečovanie poskytovania sociálnych služieb v :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50000"/>
              </a:lnSpc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ú</a:t>
            </a: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tulku</a:t>
            </a:r>
          </a:p>
          <a:p>
            <a:pPr>
              <a:lnSpc>
                <a:spcPct val="50000"/>
              </a:lnSpc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domovoch sociálnych služieb pre dospelých</a:t>
            </a:r>
          </a:p>
          <a:p>
            <a:pPr>
              <a:lnSpc>
                <a:spcPct val="50000"/>
              </a:lnSpc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domovoch sociálnych služieb pre deti a mládež</a:t>
            </a:r>
          </a:p>
          <a:p>
            <a:pPr>
              <a:lnSpc>
                <a:spcPct val="50000"/>
              </a:lnSpc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špecializovaných zariadeniach sociálnych služieb</a:t>
            </a:r>
          </a:p>
          <a:p>
            <a:pPr>
              <a:lnSpc>
                <a:spcPct val="50000"/>
              </a:lnSpc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domovoch na pol ceste</a:t>
            </a:r>
          </a:p>
          <a:p>
            <a:pPr>
              <a:lnSpc>
                <a:spcPct val="50000"/>
              </a:lnSpc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zariadeniach núdzového bývania</a:t>
            </a:r>
          </a:p>
          <a:p>
            <a:pPr>
              <a:lnSpc>
                <a:spcPct val="50000"/>
              </a:lnSpc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zariadeniach podporovaného bývania</a:t>
            </a:r>
          </a:p>
          <a:p>
            <a:pPr>
              <a:lnSpc>
                <a:spcPct val="50000"/>
              </a:lnSpc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zariadeniach dočasnej starostlivosti  dieťa</a:t>
            </a:r>
            <a:endParaRPr lang="en-US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0" y="39688"/>
            <a:ext cx="9144000" cy="14128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sk-SK" sz="3200" b="1" smtClean="0">
                <a:latin typeface="Times New Roman" pitchFamily="18" charset="0"/>
                <a:cs typeface="Times New Roman" pitchFamily="18" charset="0"/>
              </a:rPr>
              <a:t>Súčasná situácia v riadení, zabezpečovaní sociálnych služieb  z pohľadu miest, obcí a VÚC</a:t>
            </a:r>
            <a:endParaRPr lang="en-US" sz="3200" smtClean="0"/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730250" y="1762125"/>
            <a:ext cx="7761288" cy="4289425"/>
          </a:xfrm>
        </p:spPr>
        <p:txBody>
          <a:bodyPr/>
          <a:lstStyle/>
          <a:p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rehabilitačných strediskách</a:t>
            </a:r>
          </a:p>
          <a:p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integračných centrách</a:t>
            </a:r>
          </a:p>
          <a:p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resocializačných zariadeniach</a:t>
            </a:r>
          </a:p>
          <a:p>
            <a:pPr>
              <a:buFont typeface="Wingdings" pitchFamily="2" charset="2"/>
              <a:buChar char="v"/>
            </a:pPr>
            <a:r>
              <a:rPr lang="sk-SK" sz="2000" b="1" smtClean="0">
                <a:latin typeface="Times New Roman" pitchFamily="18" charset="0"/>
                <a:cs typeface="Times New Roman" pitchFamily="18" charset="0"/>
              </a:rPr>
              <a:t>zabezpečuje poskytovanie tlmočníckej služby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k-SK" sz="2000" b="1" smtClean="0">
                <a:latin typeface="Times New Roman" pitchFamily="18" charset="0"/>
                <a:cs typeface="Times New Roman" pitchFamily="18" charset="0"/>
              </a:rPr>
              <a:t>poskytovanie sociálneho poradenstva</a:t>
            </a:r>
          </a:p>
          <a:p>
            <a:pPr>
              <a:buFont typeface="Wingdings" pitchFamily="2" charset="2"/>
              <a:buChar char="v"/>
            </a:pPr>
            <a:r>
              <a:rPr lang="sk-SK" sz="2000" b="1" smtClean="0">
                <a:latin typeface="Times New Roman" pitchFamily="18" charset="0"/>
                <a:cs typeface="Times New Roman" pitchFamily="18" charset="0"/>
              </a:rPr>
              <a:t>vedenie Registra, v ktorom sú zapísaní všetci poskytovatelia sociálnych služieb a sociálneho poradenstva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Obsah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Súčasná legislatíva</a:t>
            </a:r>
          </a:p>
          <a:p>
            <a:r>
              <a:rPr lang="sk-SK" smtClean="0">
                <a:latin typeface="Times New Roman" pitchFamily="18" charset="0"/>
                <a:cs typeface="Times New Roman" pitchFamily="18" charset="0"/>
              </a:rPr>
              <a:t>Kompetencie miest a obcí</a:t>
            </a:r>
            <a:r>
              <a:rPr lang="cs-CZ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sk-SK" smtClean="0">
                <a:latin typeface="Times New Roman" pitchFamily="18" charset="0"/>
                <a:cs typeface="Times New Roman" pitchFamily="18" charset="0"/>
              </a:rPr>
              <a:t>Kompetencie VÚC</a:t>
            </a:r>
            <a:r>
              <a:rPr lang="cs-CZ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sk-SK" smtClean="0">
                <a:latin typeface="Times New Roman" pitchFamily="18" charset="0"/>
                <a:cs typeface="Times New Roman" pitchFamily="18" charset="0"/>
              </a:rPr>
              <a:t>Prínosy a riziká poskytovania sociálnych služieb</a:t>
            </a:r>
            <a:r>
              <a:rPr lang="cs-CZ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sk-SK" smtClean="0">
                <a:latin typeface="Times New Roman" pitchFamily="18" charset="0"/>
                <a:cs typeface="Times New Roman" pitchFamily="18" charset="0"/>
              </a:rPr>
              <a:t>Financovanie sociálnych služieb</a:t>
            </a:r>
            <a:r>
              <a:rPr lang="cs-CZ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sk-SK" smtClean="0">
                <a:latin typeface="Times New Roman" pitchFamily="18" charset="0"/>
                <a:cs typeface="Times New Roman" pitchFamily="18" charset="0"/>
              </a:rPr>
              <a:t>Nové princípy  poskytovania sociálnych služieb 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0" y="39688"/>
            <a:ext cx="9144000" cy="14128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sk-SK" sz="3200" b="1" smtClean="0">
                <a:latin typeface="Times New Roman" pitchFamily="18" charset="0"/>
                <a:cs typeface="Times New Roman" pitchFamily="18" charset="0"/>
              </a:rPr>
              <a:t>Súčasná situácia v riadení, zabezpečovaní sociálnych služieb  z pohľadu miest, obcí a VÚC</a:t>
            </a:r>
            <a:endParaRPr lang="en-US" sz="3200" smtClean="0"/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730250" y="1762125"/>
            <a:ext cx="7761288" cy="428942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k-SK" sz="2000" b="1" smtClean="0">
                <a:latin typeface="Times New Roman" pitchFamily="18" charset="0"/>
                <a:cs typeface="Times New Roman" pitchFamily="18" charset="0"/>
              </a:rPr>
              <a:t>financovanie neverejných poskytovateľov sociálnych služieb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k-SK" sz="2000" b="1" smtClean="0">
                <a:latin typeface="Times New Roman" pitchFamily="18" charset="0"/>
                <a:cs typeface="Times New Roman" pitchFamily="18" charset="0"/>
              </a:rPr>
              <a:t>kontrola úrovne poskytovania sociálnych služieb a hospodárenie s finančnými príspevkami , prešetrovanie sťažností a podnetov občanov</a:t>
            </a:r>
          </a:p>
          <a:p>
            <a:pPr>
              <a:buFont typeface="Wingdings" pitchFamily="2" charset="2"/>
              <a:buChar char="v"/>
            </a:pPr>
            <a:r>
              <a:rPr lang="sk-SK" sz="2000" b="1" smtClean="0">
                <a:latin typeface="Times New Roman" pitchFamily="18" charset="0"/>
                <a:cs typeface="Times New Roman" pitchFamily="18" charset="0"/>
              </a:rPr>
              <a:t>platenie úhrad za sociálnu službu v zariadeniach VÚC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k-SK" sz="2000" b="1" smtClean="0">
                <a:latin typeface="Times New Roman" pitchFamily="18" charset="0"/>
                <a:cs typeface="Times New Roman" pitchFamily="18" charset="0"/>
              </a:rPr>
              <a:t>vedenie evidencie a štatistík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0" y="39688"/>
            <a:ext cx="9144000" cy="14128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sk-SK" sz="3200" b="1" smtClean="0">
                <a:latin typeface="Times New Roman" pitchFamily="18" charset="0"/>
                <a:cs typeface="Times New Roman" pitchFamily="18" charset="0"/>
              </a:rPr>
              <a:t>Súčasná situácia v riadení, zabezpečovaní sociálnych služieb  z pohľadu miest, obcí a VÚC</a:t>
            </a:r>
            <a:endParaRPr lang="en-US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0" y="1762125"/>
            <a:ext cx="7761288" cy="492442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Candara" pitchFamily="34" charset="0"/>
              <a:buNone/>
            </a:pPr>
            <a:r>
              <a:rPr lang="sk-SK" sz="2400" b="1" smtClean="0">
                <a:latin typeface="Times New Roman" pitchFamily="18" charset="0"/>
                <a:cs typeface="Times New Roman" pitchFamily="18" charset="0"/>
              </a:rPr>
              <a:t>Prínosy  poskytovania sociálnej služby  :</a:t>
            </a:r>
            <a:endParaRPr lang="cs-CZ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samospráva najlepšie pozná potreby svojich občanov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výkon verejnej správy sa viac priblížil občanovi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obec je základnou občianskou komunitou, ktorá je po rodine  k občanovi najbližšie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obec svojimi sociálnymi aktivitami môže chrániť sociálne záujmy občana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zmena vzťahu medzi občanom a užívateľom a poskytovateľom sociálnej služby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modifikácia ponuky sociálnej služby podľa aktuálnych potrieb občanov na danom území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 typeface="Candara" pitchFamily="34" charset="0"/>
              <a:buNone/>
            </a:pPr>
            <a:endParaRPr lang="cs-CZ" sz="19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</a:pPr>
            <a:endParaRPr lang="en-US" sz="19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0" y="39688"/>
            <a:ext cx="9144000" cy="14128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sk-SK" sz="3200" b="1" smtClean="0">
                <a:latin typeface="Times New Roman" pitchFamily="18" charset="0"/>
                <a:cs typeface="Times New Roman" pitchFamily="18" charset="0"/>
              </a:rPr>
              <a:t>Súčasná situácia v riadení, zabezpečovaní sociálnych služieb  z pohľadu miest, obcí a VÚC</a:t>
            </a:r>
            <a:endParaRPr lang="en-US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0" y="1762125"/>
            <a:ext cx="7761288" cy="492442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Candara" pitchFamily="34" charset="0"/>
              <a:buNone/>
            </a:pPr>
            <a:r>
              <a:rPr lang="sk-SK" sz="2400" b="1" smtClean="0">
                <a:latin typeface="Times New Roman" pitchFamily="18" charset="0"/>
                <a:cs typeface="Times New Roman" pitchFamily="18" charset="0"/>
              </a:rPr>
              <a:t>Riziká poskytovania sociálnej služby :</a:t>
            </a:r>
            <a:endParaRPr lang="cs-CZ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nepripravenosť miestnej samosprávy 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dominancia sociálnych služieb dlhodobej starostlivosti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nedostatok finančných prostriedkov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značne diferencovaná ekonomická báza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rozdielna vybavenosť sociálnej infraštruktúry a sociodemografická kvalita obyvateľstva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nedostatočná veľkosť obcí spojená s nízkym počtom obyvateľov ohrozuje efektívnosť a racionálnosť poskytovania sociálnych služieb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nesystémové financovanie  sociálnych služieb 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 typeface="Candara" pitchFamily="34" charset="0"/>
              <a:buNone/>
            </a:pPr>
            <a:endParaRPr lang="cs-CZ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0" y="39688"/>
            <a:ext cx="9144000" cy="14128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sk-SK" sz="3200" b="1" smtClean="0">
                <a:latin typeface="Times New Roman" pitchFamily="18" charset="0"/>
                <a:cs typeface="Times New Roman" pitchFamily="18" charset="0"/>
              </a:rPr>
              <a:t>Súčasná situácia v riadení, zabezpečovaní sociálnych služieb  z pohľadu miest, obcí a VÚC</a:t>
            </a:r>
            <a:endParaRPr lang="en-US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0" y="1762125"/>
            <a:ext cx="7761288" cy="4924425"/>
          </a:xfrm>
        </p:spPr>
        <p:txBody>
          <a:bodyPr>
            <a:normAutofit/>
          </a:bodyPr>
          <a:lstStyle/>
          <a:p>
            <a:pPr marL="0" indent="0" algn="ctr">
              <a:buFont typeface="Candara" pitchFamily="34" charset="0"/>
              <a:buNone/>
            </a:pPr>
            <a:r>
              <a:rPr lang="sk-SK" sz="2400" b="1" smtClean="0">
                <a:latin typeface="Times New Roman" pitchFamily="18" charset="0"/>
                <a:cs typeface="Times New Roman" pitchFamily="18" charset="0"/>
              </a:rPr>
              <a:t>Nové princípy  poskytovania sociálnych služieb</a:t>
            </a:r>
            <a:endParaRPr lang="cs-CZ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²"/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 Rovnaké podmienky pre všetkých prijímateľov sociálnych služieb</a:t>
            </a:r>
          </a:p>
          <a:p>
            <a:pPr marL="0" indent="0">
              <a:buFont typeface="Wingdings" pitchFamily="2" charset="2"/>
              <a:buChar char="²"/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 Rovnaká dostupnosť pre všetkých prijímateľov sociálnych služieb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²"/>
            </a:pPr>
            <a:r>
              <a:rPr lang="cs-CZ" sz="2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Efektívne vynakladanie verejných prostriedkov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²"/>
            </a:pPr>
            <a:r>
              <a:rPr lang="cs-CZ" sz="2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Primárny dôraz na kvalitu poskytovania sociálnych služieb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²"/>
            </a:pPr>
            <a:r>
              <a:rPr lang="cs-CZ" sz="2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Transparentný systém financovania – stupeň odkázanosti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²"/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 Stabilný systém financovania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²"/>
            </a:pPr>
            <a:r>
              <a:rPr lang="cs-CZ" sz="2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Naštartovanie procesu deinštitucionalizácie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²"/>
            </a:pPr>
            <a:endParaRPr lang="sk-SK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0" y="39688"/>
            <a:ext cx="9144000" cy="14128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sk-SK" sz="3200" b="1" smtClean="0">
                <a:latin typeface="Times New Roman" pitchFamily="18" charset="0"/>
                <a:cs typeface="Times New Roman" pitchFamily="18" charset="0"/>
              </a:rPr>
              <a:t>Súčasná situácia v riadení, zabezpečovaní sociálnych služieb  z pohľadu miest, obcí a VÚC</a:t>
            </a:r>
            <a:endParaRPr lang="en-US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0" y="1762125"/>
            <a:ext cx="7761288" cy="49244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²"/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Jednoznačná definícia zodpovednosti  - neprekrývanie kompetencii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²"/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Zachovať štátny finančný príspevok pre obce, na území ktorých sa nachádza zariadenie sociálnych služieb</a:t>
            </a:r>
          </a:p>
          <a:p>
            <a:pPr>
              <a:buFont typeface="Wingdings" pitchFamily="2" charset="2"/>
              <a:buChar char="²"/>
            </a:pPr>
            <a:endParaRPr lang="sk-SK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andara" pitchFamily="34" charset="0"/>
              <a:buNone/>
            </a:pPr>
            <a:endParaRPr lang="cs-CZ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0" y="39688"/>
            <a:ext cx="9144000" cy="14128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sk-SK" sz="3200" b="1" smtClean="0">
                <a:latin typeface="Times New Roman" pitchFamily="18" charset="0"/>
                <a:cs typeface="Times New Roman" pitchFamily="18" charset="0"/>
              </a:rPr>
              <a:t>Súčasná situácia v riadení, zabezpečovaní sociálnych služieb  z pohľadu miest, obcí a VÚC</a:t>
            </a:r>
            <a:endParaRPr lang="en-US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0" y="1762125"/>
            <a:ext cx="7761288" cy="4924425"/>
          </a:xfrm>
        </p:spPr>
        <p:txBody>
          <a:bodyPr>
            <a:normAutofit/>
          </a:bodyPr>
          <a:lstStyle/>
          <a:p>
            <a:pPr marL="0" indent="0" algn="ctr">
              <a:buFont typeface="Candara" pitchFamily="34" charset="0"/>
              <a:buNone/>
            </a:pPr>
            <a:r>
              <a:rPr lang="sk-SK" sz="2400" b="1" smtClean="0">
                <a:latin typeface="Times New Roman" pitchFamily="18" charset="0"/>
                <a:cs typeface="Times New Roman" pitchFamily="18" charset="0"/>
              </a:rPr>
              <a:t> Financovanie sociálnych služieb</a:t>
            </a:r>
            <a:endParaRPr lang="cs-CZ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v"/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Zákonom 448/208 z.z. o sociálnych službách prešlo financovanie na samosprávne orgány  ( obce a VUC) – originálna kompetencia bez uskutočnenia fiškálnej decentralizácie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v"/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2009 – 2011 problém v poskytovaní sociálnych služieb – prijaté nesystémové opatrenia ( štátna refundácia nákladov, nesystémové dotácie</a:t>
            </a:r>
            <a:r>
              <a:rPr lang="sk-SK" sz="2000" b="1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Font typeface="Wingdings" pitchFamily="2" charset="2"/>
              <a:buChar char="v"/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2012 – čiastočné recentralizovanie financovania sociálnych služieb</a:t>
            </a:r>
          </a:p>
          <a:p>
            <a:pPr marL="0" indent="0">
              <a:buFont typeface="Wingdings" pitchFamily="2" charset="2"/>
              <a:buChar char="v"/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štát financuje vybrané druhy sociálnych služieb formou finančného príspevku poskytovaného obciam  a neverejným poskytovateľom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v"/>
            </a:pPr>
            <a:endParaRPr lang="cs-CZ" sz="2000" smtClean="0"/>
          </a:p>
          <a:p>
            <a:pPr marL="0" indent="0">
              <a:buFont typeface="Wingdings" pitchFamily="2" charset="2"/>
              <a:buChar char="v"/>
            </a:pPr>
            <a:endParaRPr lang="cs-CZ" sz="2000" smtClean="0"/>
          </a:p>
          <a:p>
            <a:pPr marL="0" indent="0">
              <a:buFont typeface="Candara" pitchFamily="34" charset="0"/>
              <a:buNone/>
            </a:pPr>
            <a:endParaRPr lang="cs-CZ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0" y="39688"/>
            <a:ext cx="9144000" cy="14128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sk-SK" sz="3200" b="1" smtClean="0">
                <a:latin typeface="Times New Roman" pitchFamily="18" charset="0"/>
                <a:cs typeface="Times New Roman" pitchFamily="18" charset="0"/>
              </a:rPr>
              <a:t>Súčasná situácia v riadení, zabezpečovaní sociálnych služieb  z pohľadu miest, obcí a VÚC</a:t>
            </a:r>
            <a:endParaRPr lang="en-US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0" y="1762125"/>
            <a:ext cx="7761288" cy="492442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Candara" pitchFamily="34" charset="0"/>
              <a:buNone/>
            </a:pPr>
            <a:r>
              <a:rPr lang="sk-SK" sz="2400" b="1" smtClean="0">
                <a:latin typeface="Times New Roman" pitchFamily="18" charset="0"/>
                <a:cs typeface="Times New Roman" pitchFamily="18" charset="0"/>
              </a:rPr>
              <a:t>Súčasné financovanie sociálnych služieb:</a:t>
            </a:r>
          </a:p>
          <a:p>
            <a:pPr marL="0" indent="0">
              <a:lnSpc>
                <a:spcPct val="90000"/>
              </a:lnSpc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z rozpočtu verejného poskytovateľa 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z úhrad za sociálne služby od prijímateľa sociálnej služby na základe zmluvy o poskytovaní sociálnej služby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zo štátneho rozpočtu – jedno rázová  dotácia na zariadenia sociálnych služieb riadených obcou po 1.7.2012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z príjmu za refundáciu výdavkov súvisiacich s dopadom zákona o sociálnych službách – dotácia zo štátneho rozpočtu ( rok 2008- memorandum)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z úhrad ekonomicky oprávnených nákladov za sociálnu službu poskytovanú inej obci ( do roku 2011)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 typeface="Candara" pitchFamily="34" charset="0"/>
              <a:buNone/>
            </a:pPr>
            <a:endParaRPr lang="cs-CZ" sz="22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 typeface="Candara" pitchFamily="34" charset="0"/>
              <a:buNone/>
            </a:pPr>
            <a:endParaRPr lang="cs-CZ" sz="19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0" y="39688"/>
            <a:ext cx="9144000" cy="14128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sk-SK" sz="3200" b="1" smtClean="0">
                <a:latin typeface="Times New Roman" pitchFamily="18" charset="0"/>
                <a:cs typeface="Times New Roman" pitchFamily="18" charset="0"/>
              </a:rPr>
              <a:t>Súčasná situácia v riadení, zabezpečovaní sociálnych služieb  z pohľadu miest, obcí a VÚC</a:t>
            </a:r>
            <a:endParaRPr lang="en-US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0" y="1762125"/>
            <a:ext cx="7761288" cy="4924425"/>
          </a:xfrm>
        </p:spPr>
        <p:txBody>
          <a:bodyPr>
            <a:normAutofit/>
          </a:bodyPr>
          <a:lstStyle/>
          <a:p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z prostriedkov prijatých na základe písomnej darovacej zmluvy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z výsledku hospodárenia z vedľajšej činnosti, ktorú zariadenia vykonávajú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z príjmov zo sociálneho podniku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z iných zdrojov</a:t>
            </a:r>
          </a:p>
          <a:p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andara" pitchFamily="34" charset="0"/>
              <a:buNone/>
            </a:pPr>
            <a:endParaRPr lang="cs-CZ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0" y="39688"/>
            <a:ext cx="9144000" cy="14128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sk-SK" sz="3200" b="1" smtClean="0">
                <a:latin typeface="Times New Roman" pitchFamily="18" charset="0"/>
                <a:cs typeface="Times New Roman" pitchFamily="18" charset="0"/>
              </a:rPr>
              <a:t>Súčasná situácia v riadení, zabezpečovaní sociálnych služieb  z pohľadu miest, obcí a VÚC</a:t>
            </a:r>
            <a:endParaRPr lang="en-US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0" y="2670175"/>
            <a:ext cx="7761288" cy="22860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Candara" pitchFamily="34" charset="0"/>
              <a:buNone/>
            </a:pP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90000"/>
              </a:lnSpc>
              <a:buFont typeface="Candara" pitchFamily="34" charset="0"/>
              <a:buNone/>
            </a:pPr>
            <a:r>
              <a:rPr lang="sk-SK" sz="2600" b="1" smtClean="0"/>
              <a:t>Súčasné financovanie sociálnych služieb zo ŠR teda z daní formou ich redistribúcie robí nástroje sociálnej pomoci citlivými na aktuálnu ekonomickú  situáciu krajiny</a:t>
            </a:r>
            <a:endParaRPr lang="cs-CZ" sz="2600" smtClean="0"/>
          </a:p>
          <a:p>
            <a:pPr marL="0" indent="0">
              <a:lnSpc>
                <a:spcPct val="90000"/>
              </a:lnSpc>
              <a:buFont typeface="Candara" pitchFamily="34" charset="0"/>
              <a:buNone/>
            </a:pPr>
            <a:endParaRPr lang="en-US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0" y="39688"/>
            <a:ext cx="9144000" cy="14128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sk-SK" sz="6000" b="1" smtClean="0"/>
              <a:t>Ďakujem za pozornosť</a:t>
            </a:r>
            <a:endParaRPr lang="en-US" sz="6000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0" y="1762125"/>
            <a:ext cx="7761288" cy="4924425"/>
          </a:xfrm>
        </p:spPr>
        <p:txBody>
          <a:bodyPr>
            <a:normAutofit/>
          </a:bodyPr>
          <a:lstStyle/>
          <a:p>
            <a:pPr marL="0" indent="0">
              <a:buFont typeface="Candara" pitchFamily="34" charset="0"/>
              <a:buNone/>
            </a:pP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Ing. Božena Kováčová</a:t>
            </a:r>
          </a:p>
          <a:p>
            <a:pPr marL="0" indent="0"/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Candara" pitchFamily="34" charset="0"/>
              <a:buNone/>
            </a:pPr>
            <a:r>
              <a:rPr lang="sk-SK" sz="1800" b="1" smtClean="0">
                <a:latin typeface="Times New Roman" pitchFamily="18" charset="0"/>
                <a:cs typeface="Times New Roman" pitchFamily="18" charset="0"/>
              </a:rPr>
              <a:t>Použitá literatúra :</a:t>
            </a:r>
            <a:endParaRPr lang="cs-CZ" sz="18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v"/>
            </a:pPr>
            <a:r>
              <a:rPr lang="sk-SK" sz="1700" smtClean="0">
                <a:latin typeface="Times New Roman" pitchFamily="18" charset="0"/>
                <a:cs typeface="Times New Roman" pitchFamily="18" charset="0"/>
              </a:rPr>
              <a:t>Zákon č.448/2008 z.z. vznp o sociálnych službách</a:t>
            </a:r>
            <a:endParaRPr lang="cs-CZ" sz="17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v"/>
            </a:pPr>
            <a:r>
              <a:rPr lang="sk-SK" sz="1700" smtClean="0">
                <a:latin typeface="Times New Roman" pitchFamily="18" charset="0"/>
                <a:cs typeface="Times New Roman" pitchFamily="18" charset="0"/>
              </a:rPr>
              <a:t>Kvetoslava Reptová : Sociálne služby v kontexte komunálnej politiky, Bratislava 2012, ISBN 978-80-7138-135-8</a:t>
            </a:r>
            <a:endParaRPr lang="cs-CZ" sz="17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v"/>
            </a:pPr>
            <a:r>
              <a:rPr lang="sk-SK" sz="1700" smtClean="0">
                <a:latin typeface="Times New Roman" pitchFamily="18" charset="0"/>
                <a:cs typeface="Times New Roman" pitchFamily="18" charset="0"/>
              </a:rPr>
              <a:t>Mária Filipová: Zabezpečovanie originálnych kompetencií miestnou samosprávou</a:t>
            </a:r>
            <a:endParaRPr lang="cs-CZ" sz="170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endParaRPr lang="en-US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TextBox 5"/>
          <p:cNvSpPr txBox="1">
            <a:spLocks noChangeArrowheads="1"/>
          </p:cNvSpPr>
          <p:nvPr/>
        </p:nvSpPr>
        <p:spPr bwMode="auto">
          <a:xfrm>
            <a:off x="730250" y="2628900"/>
            <a:ext cx="3095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MS PGothic" pitchFamily="34" charset="-128"/>
              </a:defRPr>
            </a:lvl9pPr>
          </a:lstStyle>
          <a:p>
            <a:r>
              <a:rPr lang="sk-SK" b="1"/>
              <a:t>*  starosta @ janovalehota.sk</a:t>
            </a:r>
            <a:endParaRPr lang="cs-CZ"/>
          </a:p>
          <a:p>
            <a:endParaRPr lang="en-US"/>
          </a:p>
        </p:txBody>
      </p:sp>
      <p:sp>
        <p:nvSpPr>
          <p:cNvPr id="44036" name="Rectangle 7"/>
          <p:cNvSpPr>
            <a:spLocks noChangeArrowheads="1"/>
          </p:cNvSpPr>
          <p:nvPr/>
        </p:nvSpPr>
        <p:spPr bwMode="auto">
          <a:xfrm>
            <a:off x="730250" y="3276600"/>
            <a:ext cx="1892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k-SK" b="1"/>
              <a:t>*  +421905349836</a:t>
            </a:r>
            <a:endParaRPr lang="cs-CZ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112713" y="39688"/>
            <a:ext cx="8926512" cy="14128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sk-SK" sz="3200" b="1" smtClean="0">
                <a:latin typeface="Times New Roman" pitchFamily="18" charset="0"/>
                <a:cs typeface="Times New Roman" pitchFamily="18" charset="0"/>
              </a:rPr>
              <a:t>Súčasná situácia v riadení, zabezpečovaní sociálnych služieb  z pohľadu miest, obcí a VÚC</a:t>
            </a:r>
            <a:endParaRPr lang="cs-CZ"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525963"/>
          </a:xfrm>
        </p:spPr>
        <p:txBody>
          <a:bodyPr>
            <a:normAutofit/>
          </a:bodyPr>
          <a:lstStyle/>
          <a:p>
            <a:pPr marL="0" indent="0" algn="ctr">
              <a:buFont typeface="Candara" pitchFamily="34" charset="0"/>
              <a:buNone/>
            </a:pPr>
            <a:r>
              <a:rPr lang="sk-SK" sz="2400" b="1" smtClean="0">
                <a:latin typeface="Times New Roman" pitchFamily="18" charset="0"/>
                <a:cs typeface="Times New Roman" pitchFamily="18" charset="0"/>
              </a:rPr>
              <a:t>Súčasná legislatíva – východiská</a:t>
            </a:r>
            <a:endParaRPr lang="cs-CZ" sz="24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v"/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Zákonom č.416/2001 o prechode niektorých pôsobností z orgánov miestnej štátnej správy na obce a vyššie územné celky a zákonom č. 195/1998 Z.z. o sociálnej pomoci a následne zákonom č. 448/2008 z.z. o sociálnych službách bola riešená decentralizácia sociálnych služieb a prenos kompetencii 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v"/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Decentralizácia sociálnych služieb na samosprávu priniesla so sebou prenos jednotlivých kompetencií zo štátu na jednotlivé stupne samospráv (Obce a mestá, VÚC) 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v"/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Hlavným cieľom decentralizácie bolo zmeniť vzťah medzi poskytovateľmi a užívateľmi jednotlivých druhov sociálnej služby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endParaRPr lang="en-US" smtClean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12713" y="39688"/>
            <a:ext cx="8926512" cy="14128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sk-SK" sz="3200" b="1" smtClean="0">
                <a:latin typeface="Times New Roman" pitchFamily="18" charset="0"/>
                <a:cs typeface="Times New Roman" pitchFamily="18" charset="0"/>
              </a:rPr>
              <a:t>Súčasná situácia v riadení, zabezpečovaní sociálnych služieb  z pohľadu miest, obcí a VÚC</a:t>
            </a:r>
            <a:endParaRPr lang="cs-CZ"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960563"/>
            <a:ext cx="7570787" cy="42894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Zásadnou podmienkou úspešnosti reformy sociálnych služieb bolo a je jednoznačné vymedzenie kompetencii a zodpovednosti jednotlivých stupňov samosprávy  a tiež nastaviť transparentný systém financovania jednotlivých druhov sociálnych služieb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Zákonom 448/2008 z.z. o sociálnych službách  boli vymedzené kompetencie pre obecnú samosprávu na ktorú mali prejsť všetky služby pre starších ľudí, ktorí tvoria najpočetnejšiu skupinu obyvateľov v sociálnej núdzi ( odkázaní na sociálnu pomoc)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Na regionálnu samosprávu prešli sociálne služby pre menej početné skupiny ľudí v núdzi občania so zdravotným postihnutím, bezdomovci, obete domáceho násilia atď. ) . Všetky kompetencie v oblasti sociálnych služieb, ktoré prešli na samosprávu majú charakter originálnych kompetencii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600" smtClean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12713" y="39688"/>
            <a:ext cx="8926512" cy="14128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sk-SK" sz="3200" b="1" smtClean="0">
                <a:latin typeface="Times New Roman" pitchFamily="18" charset="0"/>
                <a:cs typeface="Times New Roman" pitchFamily="18" charset="0"/>
              </a:rPr>
              <a:t>Súčasná situácia v riadení, zabezpečovaní sociálnych služieb  z pohľadu miest, obcí a VÚC</a:t>
            </a:r>
            <a:endParaRPr lang="cs-CZ"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792163" y="1911350"/>
            <a:ext cx="7570787" cy="428942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V prvej etape na obecnú samosprávu prešla  v roku 2003 opatrovateľská služba a vybrané zariadenia sociálnych služieb, ktoré aj keď boli v pôsobnosti obecnej samosprávy boli financované zo štátneho rozpočtu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Zákon 448/ 2008 z.z. o sociálnych službách zadefinoval presné kompetencie pre obidva stupne samospráv a však neriešil systém financovanie týchto sociálnych služieb.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endParaRPr lang="en-US" smtClean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12713" y="39688"/>
            <a:ext cx="8926512" cy="14128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sk-SK" sz="3200" b="1" smtClean="0">
                <a:latin typeface="Times New Roman" pitchFamily="18" charset="0"/>
                <a:cs typeface="Times New Roman" pitchFamily="18" charset="0"/>
              </a:rPr>
              <a:t>Súčasná situácia v riadení, zabezpečovaní sociálnych služieb  z pohľadu miest, obcí a VÚC</a:t>
            </a:r>
            <a:endParaRPr lang="cs-CZ"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649413"/>
            <a:ext cx="7570787" cy="4900612"/>
          </a:xfrm>
        </p:spPr>
        <p:txBody>
          <a:bodyPr>
            <a:normAutofit/>
          </a:bodyPr>
          <a:lstStyle/>
          <a:p>
            <a:pPr marL="0" indent="0" algn="ctr">
              <a:buFont typeface="Candara" pitchFamily="34" charset="0"/>
              <a:buNone/>
            </a:pPr>
            <a:r>
              <a:rPr lang="sk-SK" sz="2400" b="1" smtClean="0">
                <a:latin typeface="Times New Roman" pitchFamily="18" charset="0"/>
                <a:cs typeface="Times New Roman" pitchFamily="18" charset="0"/>
              </a:rPr>
              <a:t>Kompetencie miest a obcí</a:t>
            </a:r>
            <a:endParaRPr lang="cs-CZ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Candara" pitchFamily="34" charset="0"/>
              <a:buNone/>
            </a:pPr>
            <a:r>
              <a:rPr lang="sk-SK" sz="2000" b="1" smtClean="0">
                <a:latin typeface="Times New Roman" pitchFamily="18" charset="0"/>
                <a:cs typeface="Times New Roman" pitchFamily="18" charset="0"/>
              </a:rPr>
              <a:t>Zákon 448/2008 z.z. o sociálnych službách</a:t>
            </a: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  zadefinoval jednoznačne kompetencie pre miestnu aj regionálnu samosprávu.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Candara" pitchFamily="34" charset="0"/>
              <a:buNone/>
            </a:pPr>
            <a:r>
              <a:rPr lang="sk-SK" sz="2200" b="1" smtClean="0">
                <a:latin typeface="Times New Roman" pitchFamily="18" charset="0"/>
                <a:cs typeface="Times New Roman" pitchFamily="18" charset="0"/>
              </a:rPr>
              <a:t>Miestna samospráva ( </a:t>
            </a:r>
            <a:r>
              <a:rPr lang="sk-SK" sz="2200" smtClean="0">
                <a:latin typeface="Times New Roman" pitchFamily="18" charset="0"/>
                <a:cs typeface="Times New Roman" pitchFamily="18" charset="0"/>
              </a:rPr>
              <a:t>obec a mesto)</a:t>
            </a:r>
            <a:endParaRPr lang="cs-CZ" sz="22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Ø"/>
            </a:pPr>
            <a:r>
              <a:rPr lang="sk-SK" sz="2000" b="1" smtClean="0">
                <a:latin typeface="Times New Roman" pitchFamily="18" charset="0"/>
                <a:cs typeface="Times New Roman" pitchFamily="18" charset="0"/>
              </a:rPr>
              <a:t>poskytuje (alebo zabezpečuje)</a:t>
            </a: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/>
            <a:r>
              <a:rPr lang="sk-SK" sz="1800" smtClean="0">
                <a:latin typeface="Times New Roman" pitchFamily="18" charset="0"/>
                <a:cs typeface="Times New Roman" pitchFamily="18" charset="0"/>
              </a:rPr>
              <a:t>základné sociálne poradenstvo</a:t>
            </a:r>
            <a:r>
              <a:rPr lang="cs-CZ" sz="1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/>
            <a:r>
              <a:rPr lang="sk-SK" sz="1800" smtClean="0">
                <a:latin typeface="Times New Roman" pitchFamily="18" charset="0"/>
                <a:cs typeface="Times New Roman" pitchFamily="18" charset="0"/>
              </a:rPr>
              <a:t>opatrovateľskú službu</a:t>
            </a:r>
            <a:r>
              <a:rPr lang="cs-CZ" sz="1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/>
            <a:r>
              <a:rPr lang="sk-SK" sz="1800" smtClean="0">
                <a:latin typeface="Times New Roman" pitchFamily="18" charset="0"/>
                <a:cs typeface="Times New Roman" pitchFamily="18" charset="0"/>
              </a:rPr>
              <a:t>prepravnú službu</a:t>
            </a:r>
            <a:r>
              <a:rPr lang="cs-CZ" sz="18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12713" y="39688"/>
            <a:ext cx="8926512" cy="14128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sk-SK" sz="3200" b="1" smtClean="0">
                <a:latin typeface="Times New Roman" pitchFamily="18" charset="0"/>
                <a:cs typeface="Times New Roman" pitchFamily="18" charset="0"/>
              </a:rPr>
              <a:t>Súčasná situácia v riadení, zabezpečovaní sociálnych služieb  z pohľadu miest, obcí a VÚC</a:t>
            </a:r>
            <a:endParaRPr lang="cs-CZ"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1800" smtClean="0">
                <a:latin typeface="Times New Roman" pitchFamily="18" charset="0"/>
                <a:cs typeface="Times New Roman" pitchFamily="18" charset="0"/>
              </a:rPr>
              <a:t>odľahčovaciu službu</a:t>
            </a:r>
            <a:r>
              <a:rPr lang="cs-CZ" sz="1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sk-SK" sz="1800" smtClean="0">
                <a:latin typeface="Times New Roman" pitchFamily="18" charset="0"/>
                <a:cs typeface="Times New Roman" pitchFamily="18" charset="0"/>
              </a:rPr>
              <a:t>pomoc pri osobnej starostlivosti o dieťa</a:t>
            </a:r>
            <a:r>
              <a:rPr lang="cs-CZ" sz="1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sk-SK" sz="1800" smtClean="0">
                <a:latin typeface="Times New Roman" pitchFamily="18" charset="0"/>
                <a:cs typeface="Times New Roman" pitchFamily="18" charset="0"/>
              </a:rPr>
              <a:t>nocľaháreň</a:t>
            </a:r>
            <a:r>
              <a:rPr lang="cs-CZ" sz="1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sk-SK" sz="1800" smtClean="0">
                <a:latin typeface="Times New Roman" pitchFamily="18" charset="0"/>
                <a:cs typeface="Times New Roman" pitchFamily="18" charset="0"/>
              </a:rPr>
              <a:t>nízkoprahové denné centrum</a:t>
            </a:r>
            <a:r>
              <a:rPr lang="cs-CZ" sz="1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sk-SK" sz="1800" smtClean="0">
                <a:latin typeface="Times New Roman" pitchFamily="18" charset="0"/>
                <a:cs typeface="Times New Roman" pitchFamily="18" charset="0"/>
              </a:rPr>
              <a:t>nízkoprahové denné centrum pre deti a rodinu</a:t>
            </a:r>
          </a:p>
          <a:p>
            <a:r>
              <a:rPr lang="cs-CZ" sz="1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800" smtClean="0">
                <a:latin typeface="Times New Roman" pitchFamily="18" charset="0"/>
                <a:cs typeface="Times New Roman" pitchFamily="18" charset="0"/>
              </a:rPr>
              <a:t>zariadenie pre seniorov</a:t>
            </a:r>
            <a:r>
              <a:rPr lang="cs-CZ" sz="1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sk-SK" sz="1800" smtClean="0">
                <a:latin typeface="Times New Roman" pitchFamily="18" charset="0"/>
                <a:cs typeface="Times New Roman" pitchFamily="18" charset="0"/>
              </a:rPr>
              <a:t>denný stacionár</a:t>
            </a:r>
            <a:r>
              <a:rPr lang="cs-CZ" sz="18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12713" y="39688"/>
            <a:ext cx="8926512" cy="14128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sk-SK" sz="3200" b="1" smtClean="0">
                <a:latin typeface="Times New Roman" pitchFamily="18" charset="0"/>
                <a:cs typeface="Times New Roman" pitchFamily="18" charset="0"/>
              </a:rPr>
              <a:t>Súčasná situácia v riadení, zabezpečovaní sociálnych služieb  z pohľadu miest, obcí a VÚC</a:t>
            </a:r>
            <a:endParaRPr lang="cs-CZ"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792163" y="1762125"/>
            <a:ext cx="7912100" cy="482441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k-SK" sz="1800" b="1" smtClean="0">
                <a:latin typeface="Times New Roman" pitchFamily="18" charset="0"/>
                <a:cs typeface="Times New Roman" pitchFamily="18" charset="0"/>
              </a:rPr>
              <a:t>rozhoduje  o odkázanosti na sociálnu službu v zariadeniach pre seniorov, zariadeniach opatrovateľskej služby,  v denných stacionároch </a:t>
            </a:r>
            <a:endParaRPr lang="cs-CZ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1800" b="1" smtClean="0">
                <a:latin typeface="Times New Roman" pitchFamily="18" charset="0"/>
                <a:cs typeface="Times New Roman" pitchFamily="18" charset="0"/>
              </a:rPr>
              <a:t>vypracúva  Komunitný plán sociálnych služieb a vytvára podmienky na komunitný rozvoj</a:t>
            </a:r>
          </a:p>
          <a:p>
            <a:pPr>
              <a:buFont typeface="Wingdings" pitchFamily="2" charset="2"/>
              <a:buChar char="Ø"/>
            </a:pPr>
            <a:r>
              <a:rPr lang="sk-SK" sz="1800" b="1" smtClean="0">
                <a:latin typeface="Times New Roman" pitchFamily="18" charset="0"/>
                <a:cs typeface="Times New Roman" pitchFamily="18" charset="0"/>
              </a:rPr>
              <a:t>zabezpečuje  v rozsahu svojej pôsobnosti dostupnosť sociálnych služieb pre FO, ktorá je na sociálnu službu odkázaná  a právo výberu sociálnej služby</a:t>
            </a:r>
          </a:p>
          <a:p>
            <a:pPr>
              <a:buFont typeface="Wingdings" pitchFamily="2" charset="2"/>
              <a:buChar char="Ø"/>
            </a:pPr>
            <a:r>
              <a:rPr lang="sk-SK" sz="1800" b="1" smtClean="0">
                <a:latin typeface="Times New Roman" pitchFamily="18" charset="0"/>
                <a:cs typeface="Times New Roman" pitchFamily="18" charset="0"/>
              </a:rPr>
              <a:t>vyhľadáva osoby, ktorým treba poskytnúť sociálnu službu</a:t>
            </a:r>
          </a:p>
          <a:p>
            <a:pPr>
              <a:buFont typeface="Wingdings" pitchFamily="2" charset="2"/>
              <a:buChar char="Ø"/>
            </a:pPr>
            <a:r>
              <a:rPr lang="sk-SK" sz="1800" b="1" smtClean="0">
                <a:latin typeface="Times New Roman" pitchFamily="18" charset="0"/>
                <a:cs typeface="Times New Roman" pitchFamily="18" charset="0"/>
              </a:rPr>
              <a:t>kontroluje úroveň poskytovania sociálnych služieb a hospodárenie PoSS </a:t>
            </a:r>
            <a:endParaRPr lang="cs-CZ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1800" b="1" smtClean="0">
                <a:latin typeface="Times New Roman" pitchFamily="18" charset="0"/>
                <a:cs typeface="Times New Roman" pitchFamily="18" charset="0"/>
              </a:rPr>
              <a:t>poskytuje finančné príspevky na sociálnu službu</a:t>
            </a:r>
            <a:endParaRPr lang="cs-CZ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1800" b="1" smtClean="0">
                <a:latin typeface="Times New Roman" pitchFamily="18" charset="0"/>
                <a:cs typeface="Times New Roman" pitchFamily="18" charset="0"/>
              </a:rPr>
              <a:t>požičiavanie pomôcok</a:t>
            </a:r>
            <a:endParaRPr lang="cs-CZ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cs-CZ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12713" y="39688"/>
            <a:ext cx="8926512" cy="14128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sk-SK" sz="3200" b="1" smtClean="0">
                <a:latin typeface="Times New Roman" pitchFamily="18" charset="0"/>
                <a:cs typeface="Times New Roman" pitchFamily="18" charset="0"/>
              </a:rPr>
              <a:t>Súčasná situácia v riadení, zabezpečovaní sociálnych služieb  z pohľadu miest, obcí a VÚC</a:t>
            </a:r>
            <a:endParaRPr lang="cs-CZ"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762125"/>
            <a:ext cx="7918450" cy="4975225"/>
          </a:xfrm>
        </p:spPr>
        <p:txBody>
          <a:bodyPr>
            <a:normAutofit/>
          </a:bodyPr>
          <a:lstStyle/>
          <a:p>
            <a:pPr marL="0" indent="0" algn="ctr">
              <a:buFont typeface="Candara" pitchFamily="34" charset="0"/>
              <a:buNone/>
            </a:pPr>
            <a:r>
              <a:rPr lang="sk-SK" sz="2000" b="1" smtClean="0">
                <a:latin typeface="Times New Roman" pitchFamily="18" charset="0"/>
                <a:cs typeface="Times New Roman" pitchFamily="18" charset="0"/>
              </a:rPr>
              <a:t>Opatrovateľská služba</a:t>
            </a:r>
          </a:p>
          <a:p>
            <a:pPr marL="0" indent="0" algn="ctr">
              <a:buFont typeface="Candara" pitchFamily="34" charset="0"/>
              <a:buNone/>
            </a:pPr>
            <a:endParaRPr lang="sk-SK" sz="24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Candara" pitchFamily="34" charset="0"/>
              <a:buNone/>
            </a:pPr>
            <a:endParaRPr lang="sk-SK" sz="24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Candara" pitchFamily="34" charset="0"/>
              <a:buNone/>
            </a:pPr>
            <a:endParaRPr lang="sk-SK" sz="24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50000"/>
              </a:lnSpc>
              <a:buFont typeface="Candara" pitchFamily="34" charset="0"/>
              <a:buNone/>
            </a:pPr>
            <a:r>
              <a:rPr lang="sk-SK" sz="1200" smtClean="0">
                <a:latin typeface="Times New Roman" pitchFamily="18" charset="0"/>
                <a:cs typeface="Times New Roman" pitchFamily="18" charset="0"/>
              </a:rPr>
              <a:t>  Zdroj: Výkaz MPSVR SR (Repková: Sociálne služby v kontexte komunálnej sociálnej politiky, Bratislava 2012)</a:t>
            </a:r>
            <a:endParaRPr lang="cs-CZ" sz="12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Počet občanov, ktorým sa poskytovala </a:t>
            </a: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Osl v roku 2011 klesol oproti roku 2008 o 22,8%</a:t>
            </a:r>
          </a:p>
          <a:p>
            <a:pPr marL="0" indent="0">
              <a:lnSpc>
                <a:spcPct val="90000"/>
              </a:lnSpc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Podpora zotrvania klienta v prirodzenom prostredí rovojom terénnych sociálnych služieb – jedna z hlavných priorít Národneho programu rozvoja SS do roku 2013 (vyššie uvedené údaje nepotvrdzujú tento trend NPRSS)</a:t>
            </a:r>
          </a:p>
        </p:txBody>
      </p:sp>
      <p:pic>
        <p:nvPicPr>
          <p:cNvPr id="23555" name="Picture 4" descr="tab. opatrovatelska sluzb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2273300"/>
            <a:ext cx="756602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</a:majorFont>
      <a:minorFont>
        <a:latin typeface="Candara"/>
        <a:ea typeface=""/>
        <a:cs typeface=""/>
        <a:font script="Jpan" typeface="メイリオ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146</TotalTime>
  <Words>598</Words>
  <Application>Microsoft Office PowerPoint</Application>
  <PresentationFormat>Předvádění na obrazovce (4:3)</PresentationFormat>
  <Paragraphs>206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6" baseType="lpstr">
      <vt:lpstr>Candara</vt:lpstr>
      <vt:lpstr>MS PGothic</vt:lpstr>
      <vt:lpstr>Arial</vt:lpstr>
      <vt:lpstr>Calibri</vt:lpstr>
      <vt:lpstr>Times New Roman</vt:lpstr>
      <vt:lpstr>Wingdings</vt:lpstr>
      <vt:lpstr>Infusion</vt:lpstr>
      <vt:lpstr> Súčasná  situácia  v riadení, zabezpečovaní   sociálnych služieb z pohľadu miest, obcí a VÚC</vt:lpstr>
      <vt:lpstr>Obsah</vt:lpstr>
      <vt:lpstr>Súčasná situácia v riadení, zabezpečovaní sociálnych služieb  z pohľadu miest, obcí a VÚC</vt:lpstr>
      <vt:lpstr>Súčasná situácia v riadení, zabezpečovaní sociálnych služieb  z pohľadu miest, obcí a VÚC</vt:lpstr>
      <vt:lpstr>Súčasná situácia v riadení, zabezpečovaní sociálnych služieb  z pohľadu miest, obcí a VÚC</vt:lpstr>
      <vt:lpstr>Súčasná situácia v riadení, zabezpečovaní sociálnych služieb  z pohľadu miest, obcí a VÚC</vt:lpstr>
      <vt:lpstr>Súčasná situácia v riadení, zabezpečovaní sociálnych služieb  z pohľadu miest, obcí a VÚC</vt:lpstr>
      <vt:lpstr>Súčasná situácia v riadení, zabezpečovaní sociálnych služieb  z pohľadu miest, obcí a VÚC</vt:lpstr>
      <vt:lpstr>Súčasná situácia v riadení, zabezpečovaní sociálnych služieb  z pohľadu miest, obcí a VÚC</vt:lpstr>
      <vt:lpstr>Súčasná situácia v riadení, zabezpečovaní sociálnych služieb  z pohľadu miest, obcí a VÚC</vt:lpstr>
      <vt:lpstr>Súčasná situácia v riadení, zabezpečovaní sociálnych služieb  z pohľadu miest, obcí a VÚC</vt:lpstr>
      <vt:lpstr>Súčasná situácia v riadení, zabezpečovaní sociálnych služieb  z pohľadu miest, obcí a VÚC</vt:lpstr>
      <vt:lpstr>Súčasná situácia v riadení, zabezpečovaní sociálnych služieb  z pohľadu miest, obcí a VÚC</vt:lpstr>
      <vt:lpstr>Súčasná situácia v riadení, zabezpečovaní sociálnych služieb  z pohľadu miest, obcí a VÚC</vt:lpstr>
      <vt:lpstr>Súčasná situácia v riadení, zabezpečovaní sociálnych služieb  z pohľadu miest, obcí a VÚC</vt:lpstr>
      <vt:lpstr>Súčasná situácia v riadení, zabezpečovaní sociálnych služieb  z pohľadu miest, obcí a VÚC</vt:lpstr>
      <vt:lpstr>Súčasná situácia v riadení, zabezpečovaní sociálnych služieb  z pohľadu miest, obcí a VÚC</vt:lpstr>
      <vt:lpstr>Súčasná situácia v riadení, zabezpečovaní sociálnych služieb  z pohľadu miest, obcí a VÚC</vt:lpstr>
      <vt:lpstr>Súčasná situácia v riadení, zabezpečovaní sociálnych služieb  z pohľadu miest, obcí a VÚC</vt:lpstr>
      <vt:lpstr>Súčasná situácia v riadení, zabezpečovaní sociálnych služieb  z pohľadu miest, obcí a VÚC</vt:lpstr>
      <vt:lpstr>Súčasná situácia v riadení, zabezpečovaní sociálnych služieb  z pohľadu miest, obcí a VÚC</vt:lpstr>
      <vt:lpstr>Súčasná situácia v riadení, zabezpečovaní sociálnych služieb  z pohľadu miest, obcí a VÚC</vt:lpstr>
      <vt:lpstr>Súčasná situácia v riadení, zabezpečovaní sociálnych služieb  z pohľadu miest, obcí a VÚC</vt:lpstr>
      <vt:lpstr>Súčasná situácia v riadení, zabezpečovaní sociálnych služieb  z pohľadu miest, obcí a VÚC</vt:lpstr>
      <vt:lpstr>Súčasná situácia v riadení, zabezpečovaní sociálnych služieb  z pohľadu miest, obcí a VÚC</vt:lpstr>
      <vt:lpstr>Súčasná situácia v riadení, zabezpečovaní sociálnych služieb  z pohľadu miest, obcí a VÚC</vt:lpstr>
      <vt:lpstr>Súčasná situácia v riadení, zabezpečovaní sociálnych služieb  z pohľadu miest, obcí a VÚC</vt:lpstr>
      <vt:lpstr>Súčasná situácia v riadení, zabezpečovaní sociálnych služieb  z pohľadu miest, obcí a VÚC</vt:lpstr>
      <vt:lpstr>Ďakujem za pozornosť</vt:lpstr>
    </vt:vector>
  </TitlesOfParts>
  <Company>aaa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Súčasná  situácia  v riadení, zabezpečovaní   sociálnych služieb z pohľadu miest, obcí a VÚC</dc:title>
  <dc:creator>a aa</dc:creator>
  <cp:lastModifiedBy>Bruno</cp:lastModifiedBy>
  <cp:revision>25</cp:revision>
  <dcterms:created xsi:type="dcterms:W3CDTF">2013-04-14T14:54:55Z</dcterms:created>
  <dcterms:modified xsi:type="dcterms:W3CDTF">2013-04-18T11:13:08Z</dcterms:modified>
</cp:coreProperties>
</file>