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83" r:id="rId5"/>
    <p:sldId id="279" r:id="rId6"/>
    <p:sldId id="272" r:id="rId7"/>
    <p:sldId id="265" r:id="rId8"/>
    <p:sldId id="266" r:id="rId9"/>
    <p:sldId id="268" r:id="rId10"/>
    <p:sldId id="282" r:id="rId11"/>
    <p:sldId id="269" r:id="rId12"/>
    <p:sldId id="273" r:id="rId13"/>
    <p:sldId id="261" r:id="rId14"/>
    <p:sldId id="263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68927-69A8-41E0-B489-AEE8ABC57368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E2B58-43B5-4BC5-AD11-D764A52376A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68927-69A8-41E0-B489-AEE8ABC57368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E2B58-43B5-4BC5-AD11-D764A5237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68927-69A8-41E0-B489-AEE8ABC57368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E2B58-43B5-4BC5-AD11-D764A5237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68927-69A8-41E0-B489-AEE8ABC57368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E2B58-43B5-4BC5-AD11-D764A5237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68927-69A8-41E0-B489-AEE8ABC57368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E2B58-43B5-4BC5-AD11-D764A52376A1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68927-69A8-41E0-B489-AEE8ABC57368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E2B58-43B5-4BC5-AD11-D764A5237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68927-69A8-41E0-B489-AEE8ABC57368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E2B58-43B5-4BC5-AD11-D764A5237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68927-69A8-41E0-B489-AEE8ABC57368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E2B58-43B5-4BC5-AD11-D764A5237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68927-69A8-41E0-B489-AEE8ABC57368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E2B58-43B5-4BC5-AD11-D764A52376A1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68927-69A8-41E0-B489-AEE8ABC57368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E2B58-43B5-4BC5-AD11-D764A52376A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68927-69A8-41E0-B489-AEE8ABC57368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E2B58-43B5-4BC5-AD11-D764A52376A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8068927-69A8-41E0-B489-AEE8ABC57368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FE2B58-43B5-4BC5-AD11-D764A52376A1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sk-SK" sz="6600" dirty="0" smtClean="0"/>
              <a:t>Novela zákona o sociálnych službách </a:t>
            </a:r>
            <a:endParaRPr lang="sk-SK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3573016"/>
            <a:ext cx="7406640" cy="17526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pPr algn="ctr"/>
            <a:r>
              <a:rPr lang="sk-SK" dirty="0" smtClean="0"/>
              <a:t>Ministerstvo práce, sociálnych vecí a rodiny SR</a:t>
            </a:r>
          </a:p>
          <a:p>
            <a:pPr algn="ctr"/>
            <a:r>
              <a:rPr lang="sk-SK" dirty="0" smtClean="0"/>
              <a:t>apríl 2013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9377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Nový dôvod pre výmaz z registra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Poskytovateľ </a:t>
            </a:r>
            <a:r>
              <a:rPr lang="sk-SK" dirty="0"/>
              <a:t>sociálnej služby </a:t>
            </a:r>
            <a:r>
              <a:rPr lang="sk-SK" b="1" dirty="0"/>
              <a:t>prestal spĺňať finančné podmienky</a:t>
            </a:r>
            <a:r>
              <a:rPr lang="sk-SK" dirty="0"/>
              <a:t> na poskytovanie sociálnej služby, </a:t>
            </a:r>
            <a:r>
              <a:rPr lang="sk-SK" dirty="0" smtClean="0"/>
              <a:t>ak</a:t>
            </a:r>
          </a:p>
          <a:p>
            <a:endParaRPr lang="sk-SK" dirty="0"/>
          </a:p>
          <a:p>
            <a:r>
              <a:rPr lang="sk-SK" dirty="0"/>
              <a:t>a) </a:t>
            </a:r>
            <a:r>
              <a:rPr lang="sk-SK" b="1" dirty="0"/>
              <a:t>je v likvidácií</a:t>
            </a:r>
            <a:r>
              <a:rPr lang="sk-SK" dirty="0"/>
              <a:t>, </a:t>
            </a:r>
            <a:r>
              <a:rPr lang="sk-SK" b="1" dirty="0"/>
              <a:t>v konkurze</a:t>
            </a:r>
            <a:r>
              <a:rPr lang="sk-SK" dirty="0"/>
              <a:t>, je voči nemu vedené konkurzné konanie alebo bol proti nemu zamietnutý návrh na vyhlásenie konkurzu pre nedostatok majetku</a:t>
            </a:r>
            <a:r>
              <a:rPr lang="sk-SK" dirty="0" smtClean="0"/>
              <a:t>,</a:t>
            </a:r>
          </a:p>
          <a:p>
            <a:pPr marL="82296" indent="0">
              <a:buNone/>
            </a:pPr>
            <a:endParaRPr lang="sk-SK" dirty="0" smtClean="0"/>
          </a:p>
          <a:p>
            <a:r>
              <a:rPr lang="sk-SK" dirty="0" smtClean="0"/>
              <a:t> </a:t>
            </a:r>
            <a:r>
              <a:rPr lang="sk-SK" dirty="0"/>
              <a:t>b) </a:t>
            </a:r>
            <a:r>
              <a:rPr lang="sk-SK" b="1" dirty="0"/>
              <a:t>má evidované daňové nedoplatky</a:t>
            </a:r>
            <a:r>
              <a:rPr lang="sk-SK" dirty="0"/>
              <a:t>, ktoré sa vymáhajú výkonom rozhodnutia podľa osobitného predpisu</a:t>
            </a:r>
            <a:r>
              <a:rPr lang="sk-SK" b="1" dirty="0"/>
              <a:t>, </a:t>
            </a:r>
            <a:r>
              <a:rPr lang="sk-SK" b="1" dirty="0" smtClean="0"/>
              <a:t>alebo</a:t>
            </a:r>
          </a:p>
          <a:p>
            <a:pPr marL="82296" indent="0">
              <a:buNone/>
            </a:pPr>
            <a:endParaRPr lang="sk-SK" dirty="0"/>
          </a:p>
          <a:p>
            <a:r>
              <a:rPr lang="sk-SK" dirty="0"/>
              <a:t>c) </a:t>
            </a:r>
            <a:r>
              <a:rPr lang="sk-SK" b="1" dirty="0"/>
              <a:t>má evidované nedoplatky poistného </a:t>
            </a:r>
            <a:r>
              <a:rPr lang="sk-SK" dirty="0"/>
              <a:t>na zdravotné poistenie, nedoplatky na sociálne poistenie a nedoplatky na príspevkoch na starobné dôchodkové sporenie, ktoré sa vymáhajú výkonom rozhodnutia podľa osobitného predpisu.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1299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Úprava podmienok </a:t>
            </a:r>
            <a:r>
              <a:rPr lang="sk-SK" dirty="0" smtClean="0"/>
              <a:t>akreditácie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Zákonom sa ustanovuje vymedzenie obsahu vzdelávacieho programu, zodpovedný zástupca, jeho odborná spôsobilosť a prax lektorov</a:t>
            </a:r>
          </a:p>
          <a:p>
            <a:r>
              <a:rPr lang="sk-SK" dirty="0" smtClean="0"/>
              <a:t>Precizujú sa náležitosti žiadosti o akreditáciu na odborné činnosti</a:t>
            </a:r>
          </a:p>
          <a:p>
            <a:r>
              <a:rPr lang="sk-SK" dirty="0" smtClean="0"/>
              <a:t>Zvyšuje sa počet rokov z 2 na 5, o ktoré je možné akreditáciu predĺžiť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9774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 kvality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7624" y="1196752"/>
            <a:ext cx="7848872" cy="5184576"/>
          </a:xfrm>
        </p:spPr>
        <p:txBody>
          <a:bodyPr>
            <a:noAutofit/>
          </a:bodyPr>
          <a:lstStyle/>
          <a:p>
            <a:r>
              <a:rPr lang="sk-SK" sz="1600" dirty="0"/>
              <a:t>Podrobne sa upravujú podmienky kvality poskytovania </a:t>
            </a:r>
            <a:r>
              <a:rPr lang="sk-SK" sz="1600" dirty="0" err="1" smtClean="0"/>
              <a:t>soc.sl</a:t>
            </a:r>
            <a:r>
              <a:rPr lang="sk-SK" sz="1600" dirty="0" smtClean="0"/>
              <a:t>. </a:t>
            </a:r>
            <a:r>
              <a:rPr lang="sk-SK" sz="1600" dirty="0"/>
              <a:t>a zavádza sa nová oblasť - Základné ľudské práva a </a:t>
            </a:r>
            <a:r>
              <a:rPr lang="sk-SK" sz="1600" dirty="0" smtClean="0"/>
              <a:t>slobody (v </a:t>
            </a:r>
            <a:r>
              <a:rPr lang="sk-SK" sz="1600" dirty="0"/>
              <a:t>súlade s Dohovorom OSN o právach osôb so ZP)</a:t>
            </a:r>
          </a:p>
          <a:p>
            <a:r>
              <a:rPr lang="sk-SK" sz="1600" dirty="0"/>
              <a:t>Pri každej podmienke sa ustanovuje štandard a indikátory s cieľom zvýšiť objektivitu posudzovania</a:t>
            </a:r>
          </a:p>
          <a:p>
            <a:r>
              <a:rPr lang="sk-SK" sz="1600" dirty="0"/>
              <a:t>Nový systém bodového hodnotenia podľa plnenia/neplnenia jednotlivých indikátorov</a:t>
            </a:r>
          </a:p>
          <a:p>
            <a:r>
              <a:rPr lang="sk-SK" sz="1600" dirty="0"/>
              <a:t>Hodnotiaca škála bude nasledovná:</a:t>
            </a:r>
          </a:p>
          <a:p>
            <a:r>
              <a:rPr lang="sk-SK" sz="1600" i="1" dirty="0"/>
              <a:t>Váha kritéria:</a:t>
            </a:r>
            <a:endParaRPr lang="sk-SK" sz="1600" dirty="0"/>
          </a:p>
          <a:p>
            <a:r>
              <a:rPr lang="sk-SK" sz="1600" dirty="0"/>
              <a:t>4 – Kritérium s maximálnou dôležitosťou pre prijímateľa </a:t>
            </a:r>
            <a:r>
              <a:rPr lang="sk-SK" sz="1600" dirty="0" smtClean="0"/>
              <a:t>soc. </a:t>
            </a:r>
            <a:r>
              <a:rPr lang="sk-SK" sz="1600" dirty="0" err="1" smtClean="0"/>
              <a:t>sl</a:t>
            </a:r>
            <a:r>
              <a:rPr lang="sk-SK" sz="1600" dirty="0" smtClean="0"/>
              <a:t>.</a:t>
            </a:r>
            <a:endParaRPr lang="sk-SK" sz="1600" dirty="0"/>
          </a:p>
          <a:p>
            <a:r>
              <a:rPr lang="sk-SK" sz="1600" dirty="0"/>
              <a:t>2 – Kritérium veľmi dôležité pre prijímateľa  </a:t>
            </a:r>
            <a:r>
              <a:rPr lang="sk-SK" sz="1600" dirty="0" smtClean="0"/>
              <a:t>soc. </a:t>
            </a:r>
            <a:r>
              <a:rPr lang="sk-SK" sz="1600" dirty="0" err="1" smtClean="0"/>
              <a:t>sl</a:t>
            </a:r>
            <a:r>
              <a:rPr lang="sk-SK" sz="1600" dirty="0" smtClean="0"/>
              <a:t>.</a:t>
            </a:r>
            <a:endParaRPr lang="sk-SK" sz="1600" dirty="0"/>
          </a:p>
          <a:p>
            <a:r>
              <a:rPr lang="sk-SK" sz="1600" dirty="0"/>
              <a:t>1 -  Kritérium dôležité pre prijímateľa sociálnej služby a poskytovateľa sociálnej služby</a:t>
            </a:r>
          </a:p>
          <a:p>
            <a:pPr marL="82296" indent="0">
              <a:buNone/>
            </a:pPr>
            <a:r>
              <a:rPr lang="sk-SK" sz="1600" dirty="0"/>
              <a:t> </a:t>
            </a:r>
          </a:p>
          <a:p>
            <a:r>
              <a:rPr lang="sk-SK" sz="1600" dirty="0"/>
              <a:t>Bodové hodnotenie indikátora bude nasledovné:</a:t>
            </a:r>
          </a:p>
          <a:p>
            <a:r>
              <a:rPr lang="sk-SK" sz="1600" dirty="0"/>
              <a:t>3 - spĺňa úplne</a:t>
            </a:r>
          </a:p>
          <a:p>
            <a:r>
              <a:rPr lang="sk-SK" sz="1600" dirty="0"/>
              <a:t>2 – spĺňa čiastočne</a:t>
            </a:r>
          </a:p>
          <a:p>
            <a:r>
              <a:rPr lang="sk-SK" sz="1600" dirty="0"/>
              <a:t>0 – nespĺňa</a:t>
            </a:r>
          </a:p>
          <a:p>
            <a:r>
              <a:rPr lang="sk-SK" sz="1600" dirty="0"/>
              <a:t>Celková  kvalita bude hodnotená  percentami, bodmi a slovným </a:t>
            </a:r>
            <a:r>
              <a:rPr lang="sk-SK" sz="1600" dirty="0" smtClean="0"/>
              <a:t>vyjadrením</a:t>
            </a:r>
          </a:p>
          <a:p>
            <a:r>
              <a:rPr lang="sk-SK" sz="1600" b="1" dirty="0" smtClean="0"/>
              <a:t>Nesplnenie podmienok kvality ani  v stanovenej lehote  je dôvodom na výmaz z registra </a:t>
            </a: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5260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k-SK" sz="3600" dirty="0" smtClean="0"/>
              <a:t>Podpora procesu </a:t>
            </a:r>
            <a:r>
              <a:rPr lang="sk-SK" sz="3600" dirty="0" err="1"/>
              <a:t>deinštitucionalizácie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9632" y="1052736"/>
            <a:ext cx="7714104" cy="5544616"/>
          </a:xfrm>
        </p:spPr>
        <p:txBody>
          <a:bodyPr>
            <a:normAutofit fontScale="62500" lnSpcReduction="20000"/>
          </a:bodyPr>
          <a:lstStyle/>
          <a:p>
            <a:pPr lvl="0">
              <a:spcAft>
                <a:spcPts val="600"/>
              </a:spcAft>
            </a:pPr>
            <a:r>
              <a:rPr lang="sk-SK" b="1" dirty="0"/>
              <a:t>nemožnosť registrácie  nových celoročných pobytových zariadení </a:t>
            </a:r>
            <a:r>
              <a:rPr lang="sk-SK" dirty="0"/>
              <a:t>typu Domova sociálnych služieb </a:t>
            </a:r>
            <a:r>
              <a:rPr lang="sk-SK" b="1" dirty="0"/>
              <a:t>(</a:t>
            </a:r>
            <a:r>
              <a:rPr lang="sk-SK" b="1" dirty="0" smtClean="0"/>
              <a:t>DSS) </a:t>
            </a:r>
            <a:endParaRPr lang="sk-SK" b="1" dirty="0"/>
          </a:p>
          <a:p>
            <a:pPr lvl="0">
              <a:spcAft>
                <a:spcPts val="600"/>
              </a:spcAft>
            </a:pPr>
            <a:r>
              <a:rPr lang="sk-SK" dirty="0"/>
              <a:t>nemožnosť registrácie </a:t>
            </a:r>
            <a:r>
              <a:rPr lang="sk-SK" b="1" dirty="0"/>
              <a:t>zariadenia pre seniorov </a:t>
            </a:r>
            <a:r>
              <a:rPr lang="sk-SK" dirty="0"/>
              <a:t>s kapacitou vyššou ako </a:t>
            </a:r>
            <a:r>
              <a:rPr lang="sk-SK" b="1" dirty="0" smtClean="0"/>
              <a:t>12 klientov - </a:t>
            </a:r>
            <a:r>
              <a:rPr lang="sk-SK" dirty="0" smtClean="0"/>
              <a:t>s cieľom budovať zariadenia  rodinného typu</a:t>
            </a:r>
            <a:endParaRPr lang="sk-SK" dirty="0"/>
          </a:p>
          <a:p>
            <a:pPr lvl="0">
              <a:spcAft>
                <a:spcPts val="600"/>
              </a:spcAft>
            </a:pPr>
            <a:r>
              <a:rPr lang="sk-SK" b="1" dirty="0"/>
              <a:t>nemožnosť registrácie </a:t>
            </a:r>
            <a:r>
              <a:rPr lang="sk-SK" dirty="0"/>
              <a:t>zariadenia </a:t>
            </a:r>
            <a:r>
              <a:rPr lang="sk-SK" b="1" dirty="0"/>
              <a:t>podporovaného bývania s kapacitou vyššou ako 6 klientov v jednej bytovej jednotke  </a:t>
            </a:r>
            <a:r>
              <a:rPr lang="sk-SK" dirty="0"/>
              <a:t>(domácnosti) a 12  klientov ) v jednom objekte s 2  bytovými jednotkami (podmienky stanovení v ROP na rok 2013)</a:t>
            </a:r>
          </a:p>
          <a:p>
            <a:pPr lvl="0">
              <a:spcAft>
                <a:spcPts val="600"/>
              </a:spcAft>
            </a:pPr>
            <a:r>
              <a:rPr lang="sk-SK" b="1" dirty="0"/>
              <a:t>nemožnosť rozširovania kapacít </a:t>
            </a:r>
            <a:r>
              <a:rPr lang="sk-SK" dirty="0"/>
              <a:t>v domovoch sociálnych služieb, zariadeniach pre seniorov, zariadeniach podporovaného bývania, ktoré vznikli pred 1.1.2014 a presahujú stanovenú kapacitu</a:t>
            </a:r>
          </a:p>
          <a:p>
            <a:pPr lvl="0">
              <a:spcAft>
                <a:spcPts val="600"/>
              </a:spcAft>
            </a:pPr>
            <a:r>
              <a:rPr lang="sk-SK" b="1" dirty="0"/>
              <a:t>financovanie len tých zariadení typu </a:t>
            </a:r>
            <a:r>
              <a:rPr lang="sk-SK" b="1" dirty="0" smtClean="0"/>
              <a:t>DSS,  </a:t>
            </a:r>
            <a:r>
              <a:rPr lang="sk-SK" b="1" dirty="0"/>
              <a:t>ktoré vznikli pred 1.1.2014  </a:t>
            </a:r>
            <a:r>
              <a:rPr lang="sk-SK" dirty="0"/>
              <a:t>a to tak na lokálnej ako i regionálnej úrovni</a:t>
            </a:r>
          </a:p>
          <a:p>
            <a:pPr lvl="0">
              <a:spcAft>
                <a:spcPts val="600"/>
              </a:spcAft>
            </a:pPr>
            <a:r>
              <a:rPr lang="sk-SK" b="1" dirty="0"/>
              <a:t>nemožnosť financovať sociálne služby </a:t>
            </a:r>
            <a:r>
              <a:rPr lang="sk-SK" dirty="0"/>
              <a:t>v zariadeniach sociálnych služieb zriadených </a:t>
            </a:r>
            <a:r>
              <a:rPr lang="sk-SK" b="1" dirty="0"/>
              <a:t>obcou po 1.1.2014</a:t>
            </a:r>
            <a:r>
              <a:rPr lang="sk-SK" dirty="0"/>
              <a:t>, ak ich poskytovanie nepatrí do obligatórnej pôsobnosti obce </a:t>
            </a:r>
          </a:p>
          <a:p>
            <a:pPr lvl="0">
              <a:spcAft>
                <a:spcPts val="600"/>
              </a:spcAft>
            </a:pPr>
            <a:r>
              <a:rPr lang="sk-SK" b="1" dirty="0"/>
              <a:t>možnosť prijímať do </a:t>
            </a:r>
            <a:r>
              <a:rPr lang="sk-SK" b="1" dirty="0" smtClean="0"/>
              <a:t>DSS </a:t>
            </a:r>
            <a:r>
              <a:rPr lang="sk-SK" b="1" dirty="0"/>
              <a:t>s celoročným pobytom len plnoleté </a:t>
            </a:r>
            <a:r>
              <a:rPr lang="sk-SK" b="1" dirty="0" smtClean="0"/>
              <a:t>osoby</a:t>
            </a:r>
            <a:r>
              <a:rPr lang="sk-SK" dirty="0" smtClean="0"/>
              <a:t>(nie deti a mládež)</a:t>
            </a:r>
            <a:endParaRPr lang="sk-SK" dirty="0"/>
          </a:p>
          <a:p>
            <a:pPr>
              <a:spcAft>
                <a:spcPts val="600"/>
              </a:spcAft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3136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420888"/>
            <a:ext cx="6768752" cy="1143000"/>
          </a:xfrm>
        </p:spPr>
        <p:txBody>
          <a:bodyPr>
            <a:normAutofit fontScale="90000"/>
          </a:bodyPr>
          <a:lstStyle/>
          <a:p>
            <a:r>
              <a:rPr lang="sk-SK" dirty="0"/>
              <a:t>Ďakujem Vám za pozornosť</a:t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929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Zámery </a:t>
            </a:r>
            <a:r>
              <a:rPr lang="sk-SK" dirty="0" smtClean="0"/>
              <a:t> novely </a:t>
            </a:r>
            <a:r>
              <a:rPr lang="sk-SK" dirty="0"/>
              <a:t>zákona o </a:t>
            </a:r>
            <a:r>
              <a:rPr lang="sk-SK" dirty="0" smtClean="0"/>
              <a:t>sociálnych službách (</a:t>
            </a:r>
            <a:r>
              <a:rPr lang="sk-SK" dirty="0" err="1"/>
              <a:t>s</a:t>
            </a:r>
            <a:r>
              <a:rPr lang="sk-SK" dirty="0" err="1" smtClean="0"/>
              <a:t>oc.sl</a:t>
            </a:r>
            <a:r>
              <a:rPr lang="sk-SK" dirty="0" smtClean="0"/>
              <a:t>.)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7624" y="1268760"/>
            <a:ext cx="7848872" cy="554461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sk-SK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sk-SK" dirty="0" smtClean="0"/>
              <a:t>Rozšíriť </a:t>
            </a:r>
            <a:r>
              <a:rPr lang="sk-SK" dirty="0"/>
              <a:t>viaczdrojové financovanie </a:t>
            </a:r>
            <a:r>
              <a:rPr lang="sk-SK" dirty="0" err="1" smtClean="0"/>
              <a:t>soc.sl</a:t>
            </a:r>
            <a:r>
              <a:rPr lang="sk-SK" dirty="0" smtClean="0"/>
              <a:t>. </a:t>
            </a:r>
            <a:r>
              <a:rPr lang="sk-SK" dirty="0"/>
              <a:t>(štát, samospráva, klient, verejné zdravotné poistenie</a:t>
            </a:r>
            <a:r>
              <a:rPr lang="sk-SK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sk-SK" dirty="0" smtClean="0"/>
              <a:t>Nové vymedzenie ekonomicky oprávnených nákladov(EON)</a:t>
            </a:r>
            <a:endParaRPr lang="sk-SK" dirty="0"/>
          </a:p>
          <a:p>
            <a:pPr>
              <a:spcAft>
                <a:spcPts val="600"/>
              </a:spcAft>
            </a:pPr>
            <a:r>
              <a:rPr lang="sk-SK" dirty="0" smtClean="0"/>
              <a:t>Nové </a:t>
            </a:r>
            <a:r>
              <a:rPr lang="sk-SK" dirty="0"/>
              <a:t>rozdelenie pôsobností samosprávy pri posudzovaní odkázanosti </a:t>
            </a:r>
            <a:r>
              <a:rPr lang="sk-SK" dirty="0" smtClean="0"/>
              <a:t>a nový systém posudzovania</a:t>
            </a:r>
          </a:p>
          <a:p>
            <a:pPr>
              <a:spcAft>
                <a:spcPts val="600"/>
              </a:spcAft>
            </a:pPr>
            <a:r>
              <a:rPr lang="sk-SK" dirty="0" smtClean="0"/>
              <a:t>Nová samostatná skupina </a:t>
            </a:r>
            <a:r>
              <a:rPr lang="sk-SK" dirty="0" err="1" smtClean="0"/>
              <a:t>soc.sl</a:t>
            </a:r>
            <a:r>
              <a:rPr lang="sk-SK" dirty="0" smtClean="0"/>
              <a:t>. krízovej intervencie</a:t>
            </a:r>
            <a:endParaRPr lang="sk-SK" dirty="0"/>
          </a:p>
          <a:p>
            <a:pPr>
              <a:spcAft>
                <a:spcPts val="600"/>
              </a:spcAft>
            </a:pPr>
            <a:r>
              <a:rPr lang="sk-SK" dirty="0" smtClean="0"/>
              <a:t>Sprísnenie podmienok registrácie poskytovateľov</a:t>
            </a:r>
          </a:p>
          <a:p>
            <a:pPr>
              <a:spcAft>
                <a:spcPts val="600"/>
              </a:spcAft>
            </a:pPr>
            <a:r>
              <a:rPr lang="sk-SK" dirty="0" smtClean="0"/>
              <a:t>Úprava podmienok akreditácie</a:t>
            </a:r>
            <a:endParaRPr lang="sk-SK" dirty="0"/>
          </a:p>
          <a:p>
            <a:pPr>
              <a:spcAft>
                <a:spcPts val="600"/>
              </a:spcAft>
            </a:pPr>
            <a:r>
              <a:rPr lang="sk-SK" dirty="0"/>
              <a:t>Podrobná úprava podmienok kvality so stanovenými kritériami a novým systémom </a:t>
            </a:r>
            <a:r>
              <a:rPr lang="sk-SK" dirty="0" smtClean="0"/>
              <a:t>hodnotenia  - štandardy kvality</a:t>
            </a:r>
            <a:endParaRPr lang="sk-SK" dirty="0"/>
          </a:p>
          <a:p>
            <a:pPr>
              <a:spcAft>
                <a:spcPts val="600"/>
              </a:spcAft>
            </a:pPr>
            <a:r>
              <a:rPr lang="sk-SK" dirty="0"/>
              <a:t>Zlepšenie podmienok ochrany príjmu(zvýšenie hraníc</a:t>
            </a:r>
            <a:r>
              <a:rPr lang="sk-SK" dirty="0" smtClean="0"/>
              <a:t>) a zjednodušenie posudzovania príjmu</a:t>
            </a:r>
          </a:p>
          <a:p>
            <a:pPr>
              <a:spcAft>
                <a:spcPts val="600"/>
              </a:spcAft>
            </a:pPr>
            <a:r>
              <a:rPr lang="sk-SK" dirty="0" smtClean="0"/>
              <a:t>Vytvorenie </a:t>
            </a:r>
            <a:r>
              <a:rPr lang="sk-SK" dirty="0"/>
              <a:t>podmienok pre </a:t>
            </a:r>
            <a:r>
              <a:rPr lang="sk-SK" dirty="0" smtClean="0"/>
              <a:t> proces </a:t>
            </a:r>
            <a:r>
              <a:rPr lang="sk-SK" dirty="0" err="1" smtClean="0"/>
              <a:t>deinštitucionalizácie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110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1143000"/>
          </a:xfrm>
        </p:spPr>
        <p:txBody>
          <a:bodyPr>
            <a:normAutofit fontScale="90000"/>
          </a:bodyPr>
          <a:lstStyle/>
          <a:p>
            <a:r>
              <a:rPr lang="sk-SK" dirty="0"/>
              <a:t>Rozšíriť viaczdrojové financovanie </a:t>
            </a:r>
            <a:r>
              <a:rPr lang="sk-SK" dirty="0" err="1" smtClean="0"/>
              <a:t>soc.sl</a:t>
            </a:r>
            <a:r>
              <a:rPr lang="sk-SK" dirty="0" smtClean="0"/>
              <a:t>.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1640" y="1124744"/>
            <a:ext cx="7602048" cy="5472608"/>
          </a:xfrm>
        </p:spPr>
        <p:txBody>
          <a:bodyPr>
            <a:normAutofit fontScale="70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Zavádza sa </a:t>
            </a:r>
            <a:r>
              <a:rPr lang="sk-SK" b="1" dirty="0" smtClean="0"/>
              <a:t>finančný príspevok zo ŠR </a:t>
            </a:r>
            <a:r>
              <a:rPr lang="sk-SK" dirty="0" smtClean="0"/>
              <a:t>aj pre neverejných poskytovateľov vybraných soc. </a:t>
            </a:r>
            <a:r>
              <a:rPr lang="sk-SK" dirty="0" err="1" smtClean="0"/>
              <a:t>sl</a:t>
            </a:r>
            <a:r>
              <a:rPr lang="sk-SK" dirty="0" smtClean="0"/>
              <a:t>. </a:t>
            </a:r>
            <a:r>
              <a:rPr lang="sk-SK" b="1" dirty="0" smtClean="0"/>
              <a:t>na regionálnej úrovni</a:t>
            </a:r>
          </a:p>
          <a:p>
            <a:r>
              <a:rPr lang="sk-SK" dirty="0" smtClean="0"/>
              <a:t>Naďalej sa bude poskytovať finančný príspevok zo ŠR obciam na soc. </a:t>
            </a:r>
            <a:r>
              <a:rPr lang="sk-SK" dirty="0" err="1" smtClean="0"/>
              <a:t>sl</a:t>
            </a:r>
            <a:r>
              <a:rPr lang="sk-SK" dirty="0" smtClean="0"/>
              <a:t>. patriace  do ich pôsobnosti a neverejným poskytovateľom vybraných soc. </a:t>
            </a:r>
            <a:r>
              <a:rPr lang="sk-SK" dirty="0" err="1" smtClean="0"/>
              <a:t>sl</a:t>
            </a:r>
            <a:r>
              <a:rPr lang="sk-SK" dirty="0" smtClean="0"/>
              <a:t>. na lokálnej úrovni</a:t>
            </a:r>
          </a:p>
          <a:p>
            <a:r>
              <a:rPr lang="sk-SK" dirty="0" smtClean="0"/>
              <a:t>Finančný príspevok zo ŠR sa bude poskytovať priamo poskytovateľovi a </a:t>
            </a:r>
            <a:r>
              <a:rPr lang="sk-SK" b="1" dirty="0" smtClean="0"/>
              <a:t>vyplácať štvrťročne</a:t>
            </a:r>
            <a:r>
              <a:rPr lang="sk-SK" dirty="0" smtClean="0"/>
              <a:t>(nie prostredníctvom obce a VÚC (vzhľadom na problémy v roku 2011 a 2012)</a:t>
            </a:r>
          </a:p>
          <a:p>
            <a:r>
              <a:rPr lang="sk-SK" dirty="0" smtClean="0"/>
              <a:t>Finančný príspevok sa poskytuje v </a:t>
            </a:r>
            <a:r>
              <a:rPr lang="sk-SK" b="1" dirty="0" smtClean="0"/>
              <a:t>rozdielnych výškach podľa stupňa odkázanosti</a:t>
            </a:r>
            <a:r>
              <a:rPr lang="sk-SK" dirty="0" smtClean="0"/>
              <a:t>(nie rovnakou sumou)</a:t>
            </a:r>
          </a:p>
          <a:p>
            <a:r>
              <a:rPr lang="sk-SK" dirty="0" smtClean="0"/>
              <a:t>Obec a VÚC bude poskytovať pri vybraných soc. </a:t>
            </a:r>
            <a:r>
              <a:rPr lang="sk-SK" dirty="0" err="1" smtClean="0"/>
              <a:t>sl</a:t>
            </a:r>
            <a:r>
              <a:rPr lang="sk-SK" dirty="0" smtClean="0"/>
              <a:t>. len  finančný príspevok na prevádzku (FPP)</a:t>
            </a:r>
          </a:p>
          <a:p>
            <a:r>
              <a:rPr lang="sk-SK" dirty="0" smtClean="0"/>
              <a:t>Nový </a:t>
            </a:r>
            <a:r>
              <a:rPr lang="sk-SK" dirty="0"/>
              <a:t>spôsob výpočtu </a:t>
            </a:r>
            <a:r>
              <a:rPr lang="sk-SK" dirty="0" smtClean="0"/>
              <a:t>FPP</a:t>
            </a:r>
          </a:p>
          <a:p>
            <a:r>
              <a:rPr lang="sk-SK" dirty="0" smtClean="0"/>
              <a:t>Financovanie ošetrovateľských výkonov v ZSS z verejného zdravotného poistenia - zmeny v spolupráci s MZ SR  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005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Nová povinnosť pri vyplácaní finančného príspevku zo ŠR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dirty="0" smtClean="0"/>
              <a:t>Povinnosť poskytovateľa predkladať každý štvrťrok doklady, že nemá </a:t>
            </a:r>
            <a:r>
              <a:rPr lang="sk-SK" b="1" dirty="0" smtClean="0"/>
              <a:t> </a:t>
            </a:r>
            <a:r>
              <a:rPr lang="sk-SK" b="1" dirty="0"/>
              <a:t>evidované daňové </a:t>
            </a:r>
            <a:r>
              <a:rPr lang="sk-SK" b="1" dirty="0" smtClean="0"/>
              <a:t>nedoplatky a  </a:t>
            </a:r>
            <a:r>
              <a:rPr lang="sk-SK" b="1" dirty="0"/>
              <a:t>nedoplatky </a:t>
            </a:r>
            <a:r>
              <a:rPr lang="sk-SK" b="1" dirty="0" smtClean="0"/>
              <a:t>poistného ( </a:t>
            </a:r>
            <a:r>
              <a:rPr lang="sk-SK" dirty="0" smtClean="0"/>
              <a:t>zdravotné a  </a:t>
            </a:r>
            <a:r>
              <a:rPr lang="sk-SK" dirty="0"/>
              <a:t>sociálne </a:t>
            </a:r>
            <a:r>
              <a:rPr lang="sk-SK" dirty="0" smtClean="0"/>
              <a:t>poistenie)</a:t>
            </a:r>
            <a:endParaRPr lang="sk-SK" dirty="0"/>
          </a:p>
          <a:p>
            <a:r>
              <a:rPr lang="sk-SK" b="1" dirty="0" smtClean="0"/>
              <a:t>Cieľ: </a:t>
            </a:r>
          </a:p>
          <a:p>
            <a:pPr marL="82296" indent="0">
              <a:buNone/>
            </a:pPr>
            <a:r>
              <a:rPr lang="sk-SK" dirty="0" smtClean="0"/>
              <a:t>zabezpečiť účelnosť a eliminovať riziko zneužitia poskytnutých  verejných zdrojov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554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Ekonomicky oprávnené náklady (EON) na účely úhrady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Objektivizácia EON , tak aby poskytovateľ nemohol zahrnúť do EON náklady, ktoré nesúvisia s poskytovaním soc. </a:t>
            </a:r>
            <a:r>
              <a:rPr lang="sk-SK" dirty="0" err="1" smtClean="0"/>
              <a:t>sl</a:t>
            </a:r>
            <a:r>
              <a:rPr lang="sk-SK" dirty="0" smtClean="0"/>
              <a:t>. </a:t>
            </a:r>
            <a:r>
              <a:rPr lang="sk-SK" dirty="0"/>
              <a:t>(odpisy) </a:t>
            </a:r>
            <a:r>
              <a:rPr lang="sk-SK" dirty="0" smtClean="0"/>
              <a:t>alebo sú neprimerane vysoké (</a:t>
            </a:r>
            <a:r>
              <a:rPr lang="sk-SK" dirty="0"/>
              <a:t>len </a:t>
            </a:r>
            <a:r>
              <a:rPr lang="sk-SK" dirty="0" smtClean="0"/>
              <a:t>nájomné obvyklé v mieste a v čase)</a:t>
            </a:r>
          </a:p>
          <a:p>
            <a:r>
              <a:rPr lang="sk-SK" dirty="0" smtClean="0"/>
              <a:t>Oprávnenosť EON bude kontrolovaná v rámci kontroly  efektivity a účelnosti poskytnutých verejných zdrojov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912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Nový spôsob výpočtu FPP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FPP sa vypočíta ako rozdiel medzi  priemernými rozpočtovanými bežnými výdavkami samosprávy, sumou finančného príspevku na odkázanosť z MPSVR/obec  </a:t>
            </a:r>
            <a:r>
              <a:rPr lang="sk-SK" dirty="0"/>
              <a:t>a  </a:t>
            </a:r>
            <a:r>
              <a:rPr lang="sk-SK" dirty="0" smtClean="0"/>
              <a:t>skutočnými príjmami samosprávy z úhrad </a:t>
            </a:r>
          </a:p>
          <a:p>
            <a:r>
              <a:rPr lang="sk-SK" dirty="0" smtClean="0"/>
              <a:t>Uvedený spôsob výpočtu FPP umožní zohľadňovať regionálne rozdiely obcí a VÚC a podporuje ich samosprávny výkon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2223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Nové rozdelenie pôsobností </a:t>
            </a:r>
            <a:r>
              <a:rPr lang="sk-SK" dirty="0" smtClean="0"/>
              <a:t>a nový </a:t>
            </a:r>
            <a:r>
              <a:rPr lang="sk-SK" dirty="0"/>
              <a:t>systém </a:t>
            </a:r>
            <a:r>
              <a:rPr lang="sk-SK" dirty="0" smtClean="0"/>
              <a:t>posudzovania odkázanosti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Obce budú posudzovať odkázanosť klientov v dôchodkovom veku (primárne im patria </a:t>
            </a:r>
            <a:r>
              <a:rPr lang="sk-SK" dirty="0" err="1" smtClean="0"/>
              <a:t>soc.sl</a:t>
            </a:r>
            <a:r>
              <a:rPr lang="sk-SK" dirty="0" smtClean="0"/>
              <a:t>. zamerané na seniorov)</a:t>
            </a:r>
          </a:p>
          <a:p>
            <a:r>
              <a:rPr lang="sk-SK" dirty="0" smtClean="0"/>
              <a:t>VÚC </a:t>
            </a:r>
            <a:r>
              <a:rPr lang="sk-SK" dirty="0"/>
              <a:t>budú posudzovať </a:t>
            </a:r>
            <a:r>
              <a:rPr lang="sk-SK" dirty="0" smtClean="0"/>
              <a:t>odkázanosť detí a osôb v produktívnom </a:t>
            </a:r>
            <a:r>
              <a:rPr lang="sk-SK" dirty="0"/>
              <a:t>veku </a:t>
            </a:r>
            <a:r>
              <a:rPr lang="sk-SK" dirty="0" smtClean="0"/>
              <a:t>(primárne </a:t>
            </a:r>
            <a:r>
              <a:rPr lang="sk-SK" dirty="0"/>
              <a:t>poskytujú </a:t>
            </a:r>
            <a:r>
              <a:rPr lang="sk-SK" dirty="0" err="1" smtClean="0"/>
              <a:t>soc.sl</a:t>
            </a:r>
            <a:r>
              <a:rPr lang="sk-SK" dirty="0" smtClean="0"/>
              <a:t>. </a:t>
            </a:r>
            <a:r>
              <a:rPr lang="sk-SK" dirty="0"/>
              <a:t>zamerané </a:t>
            </a:r>
            <a:r>
              <a:rPr lang="sk-SK" dirty="0" smtClean="0"/>
              <a:t>na osoby so zdravotným postihnutím) </a:t>
            </a:r>
          </a:p>
          <a:p>
            <a:r>
              <a:rPr lang="sk-SK" dirty="0" smtClean="0"/>
              <a:t>Bude sa rozhodovať len o stupni odkázanosti, nie o odkázanosti na konkrétne </a:t>
            </a:r>
            <a:r>
              <a:rPr lang="sk-SK" dirty="0" err="1" smtClean="0"/>
              <a:t>soc.sl</a:t>
            </a:r>
            <a:r>
              <a:rPr lang="sk-SK" dirty="0" smtClean="0"/>
              <a:t>. - jedno rozhodnutie pre viacero </a:t>
            </a:r>
            <a:r>
              <a:rPr lang="sk-SK" dirty="0" err="1" smtClean="0"/>
              <a:t>soc.sl</a:t>
            </a:r>
            <a:r>
              <a:rPr lang="sk-SK" dirty="0" smtClean="0"/>
              <a:t>.  - zníženie administratívnej a finančnej náročnosti</a:t>
            </a:r>
          </a:p>
          <a:p>
            <a:r>
              <a:rPr lang="sk-SK" dirty="0" smtClean="0"/>
              <a:t>Väčšia previazanosť lekárskej a sociálnej posudkovej činnosti a objektivity posudzovania(lekár/sestra + sociálny pracovník musia byť v zhode)</a:t>
            </a:r>
          </a:p>
          <a:p>
            <a:r>
              <a:rPr lang="sk-SK" dirty="0" smtClean="0"/>
              <a:t>Možnosť posudzovať odkázanosť bude mať aj sestra s VŠ (nielen lekár)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899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rmAutofit/>
          </a:bodyPr>
          <a:lstStyle/>
          <a:p>
            <a:r>
              <a:rPr lang="sk-SK" dirty="0" smtClean="0"/>
              <a:t>Služby </a:t>
            </a:r>
            <a:r>
              <a:rPr lang="sk-SK" dirty="0"/>
              <a:t>krízovej </a:t>
            </a:r>
            <a:r>
              <a:rPr lang="sk-SK" dirty="0" smtClean="0"/>
              <a:t>intervencie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544616"/>
          </a:xfrm>
        </p:spPr>
        <p:txBody>
          <a:bodyPr>
            <a:normAutofit fontScale="92500" lnSpcReduction="10000"/>
          </a:bodyPr>
          <a:lstStyle/>
          <a:p>
            <a:pPr lvl="0" fontAlgn="auto"/>
            <a:r>
              <a:rPr lang="sk-SK" dirty="0"/>
              <a:t>V</a:t>
            </a:r>
            <a:r>
              <a:rPr lang="sk-SK" dirty="0" smtClean="0"/>
              <a:t>zhľadom na charakter </a:t>
            </a:r>
            <a:r>
              <a:rPr lang="sk-SK" dirty="0" err="1" smtClean="0"/>
              <a:t>soc.sl</a:t>
            </a:r>
            <a:r>
              <a:rPr lang="sk-SK" dirty="0" smtClean="0"/>
              <a:t>., vytvára sa nová skupina </a:t>
            </a:r>
            <a:r>
              <a:rPr lang="sk-SK" dirty="0" err="1" smtClean="0"/>
              <a:t>soc.sl</a:t>
            </a:r>
            <a:r>
              <a:rPr lang="sk-SK" dirty="0" smtClean="0"/>
              <a:t>. krízovej intervencie </a:t>
            </a:r>
            <a:r>
              <a:rPr lang="sk-SK" sz="2600" dirty="0" smtClean="0">
                <a:solidFill>
                  <a:schemeClr val="accent1"/>
                </a:solidFill>
              </a:rPr>
              <a:t>(terénna </a:t>
            </a:r>
            <a:r>
              <a:rPr lang="sk-SK" sz="2600" dirty="0">
                <a:solidFill>
                  <a:schemeClr val="accent1"/>
                </a:solidFill>
              </a:rPr>
              <a:t>sociálna </a:t>
            </a:r>
            <a:r>
              <a:rPr lang="sk-SK" sz="2600" dirty="0" smtClean="0">
                <a:solidFill>
                  <a:schemeClr val="accent1"/>
                </a:solidFill>
              </a:rPr>
              <a:t>služba,</a:t>
            </a:r>
            <a:r>
              <a:rPr lang="sk-SK" sz="2600" b="1" dirty="0">
                <a:solidFill>
                  <a:schemeClr val="accent1"/>
                </a:solidFill>
              </a:rPr>
              <a:t> </a:t>
            </a:r>
            <a:r>
              <a:rPr lang="en-GB" sz="2600" dirty="0" err="1" smtClean="0">
                <a:solidFill>
                  <a:schemeClr val="accent1"/>
                </a:solidFill>
              </a:rPr>
              <a:t>nízkoprahové</a:t>
            </a:r>
            <a:r>
              <a:rPr lang="en-GB" sz="2600" dirty="0" smtClean="0">
                <a:solidFill>
                  <a:schemeClr val="accent1"/>
                </a:solidFill>
              </a:rPr>
              <a:t> </a:t>
            </a:r>
            <a:r>
              <a:rPr lang="en-GB" sz="2600" dirty="0" err="1">
                <a:solidFill>
                  <a:schemeClr val="accent1"/>
                </a:solidFill>
              </a:rPr>
              <a:t>denné</a:t>
            </a:r>
            <a:r>
              <a:rPr lang="en-GB" sz="2600" dirty="0">
                <a:solidFill>
                  <a:schemeClr val="accent1"/>
                </a:solidFill>
              </a:rPr>
              <a:t> </a:t>
            </a:r>
            <a:r>
              <a:rPr lang="en-GB" sz="2600" dirty="0" smtClean="0">
                <a:solidFill>
                  <a:schemeClr val="accent1"/>
                </a:solidFill>
              </a:rPr>
              <a:t>centrum,</a:t>
            </a:r>
            <a:r>
              <a:rPr lang="sk-SK" sz="2600" dirty="0" smtClean="0">
                <a:solidFill>
                  <a:schemeClr val="accent1"/>
                </a:solidFill>
              </a:rPr>
              <a:t> </a:t>
            </a:r>
            <a:r>
              <a:rPr lang="en-GB" sz="2600" dirty="0" err="1" smtClean="0">
                <a:solidFill>
                  <a:schemeClr val="accent1"/>
                </a:solidFill>
              </a:rPr>
              <a:t>integračné</a:t>
            </a:r>
            <a:r>
              <a:rPr lang="en-GB" sz="2600" dirty="0" smtClean="0">
                <a:solidFill>
                  <a:schemeClr val="accent1"/>
                </a:solidFill>
              </a:rPr>
              <a:t> </a:t>
            </a:r>
            <a:r>
              <a:rPr lang="en-GB" sz="2600" dirty="0" err="1" smtClean="0">
                <a:solidFill>
                  <a:schemeClr val="accent1"/>
                </a:solidFill>
              </a:rPr>
              <a:t>centrum,komunitné</a:t>
            </a:r>
            <a:r>
              <a:rPr lang="en-GB" sz="2600" dirty="0" smtClean="0">
                <a:solidFill>
                  <a:schemeClr val="accent1"/>
                </a:solidFill>
              </a:rPr>
              <a:t> centrum,</a:t>
            </a:r>
            <a:r>
              <a:rPr lang="sk-SK" sz="2600" dirty="0" smtClean="0">
                <a:solidFill>
                  <a:schemeClr val="accent1"/>
                </a:solidFill>
              </a:rPr>
              <a:t> </a:t>
            </a:r>
            <a:r>
              <a:rPr lang="en-GB" sz="2600" dirty="0" err="1" smtClean="0">
                <a:solidFill>
                  <a:schemeClr val="accent1"/>
                </a:solidFill>
              </a:rPr>
              <a:t>nocľaháreň</a:t>
            </a:r>
            <a:r>
              <a:rPr lang="en-GB" sz="2600" dirty="0" smtClean="0">
                <a:solidFill>
                  <a:schemeClr val="accent1"/>
                </a:solidFill>
              </a:rPr>
              <a:t>,</a:t>
            </a:r>
            <a:r>
              <a:rPr lang="sk-SK" sz="2600" dirty="0" smtClean="0">
                <a:solidFill>
                  <a:schemeClr val="accent1"/>
                </a:solidFill>
              </a:rPr>
              <a:t> </a:t>
            </a:r>
            <a:r>
              <a:rPr lang="en-GB" sz="2600" dirty="0" err="1" smtClean="0">
                <a:solidFill>
                  <a:schemeClr val="accent1"/>
                </a:solidFill>
              </a:rPr>
              <a:t>útulok</a:t>
            </a:r>
            <a:r>
              <a:rPr lang="en-GB" sz="2600" dirty="0" smtClean="0">
                <a:solidFill>
                  <a:schemeClr val="accent1"/>
                </a:solidFill>
              </a:rPr>
              <a:t>,</a:t>
            </a:r>
            <a:r>
              <a:rPr lang="sk-SK" sz="2600" dirty="0" smtClean="0">
                <a:solidFill>
                  <a:schemeClr val="accent1"/>
                </a:solidFill>
              </a:rPr>
              <a:t> </a:t>
            </a:r>
            <a:r>
              <a:rPr lang="en-GB" sz="2600" dirty="0" err="1" smtClean="0">
                <a:solidFill>
                  <a:schemeClr val="accent1"/>
                </a:solidFill>
              </a:rPr>
              <a:t>domov</a:t>
            </a:r>
            <a:r>
              <a:rPr lang="en-GB" sz="2600" dirty="0" smtClean="0">
                <a:solidFill>
                  <a:schemeClr val="accent1"/>
                </a:solidFill>
              </a:rPr>
              <a:t> </a:t>
            </a:r>
            <a:r>
              <a:rPr lang="en-GB" sz="2600" dirty="0" err="1">
                <a:solidFill>
                  <a:schemeClr val="accent1"/>
                </a:solidFill>
              </a:rPr>
              <a:t>na</a:t>
            </a:r>
            <a:r>
              <a:rPr lang="en-GB" sz="2600" dirty="0">
                <a:solidFill>
                  <a:schemeClr val="accent1"/>
                </a:solidFill>
              </a:rPr>
              <a:t> pol </a:t>
            </a:r>
            <a:r>
              <a:rPr lang="en-GB" sz="2600" dirty="0" err="1" smtClean="0">
                <a:solidFill>
                  <a:schemeClr val="accent1"/>
                </a:solidFill>
              </a:rPr>
              <a:t>ceste</a:t>
            </a:r>
            <a:r>
              <a:rPr lang="en-GB" sz="2600" dirty="0" smtClean="0">
                <a:solidFill>
                  <a:schemeClr val="accent1"/>
                </a:solidFill>
              </a:rPr>
              <a:t>,</a:t>
            </a:r>
            <a:r>
              <a:rPr lang="sk-SK" sz="2600" dirty="0" smtClean="0">
                <a:solidFill>
                  <a:schemeClr val="accent1"/>
                </a:solidFill>
              </a:rPr>
              <a:t> </a:t>
            </a:r>
            <a:r>
              <a:rPr lang="en-GB" sz="2600" dirty="0" err="1" smtClean="0">
                <a:solidFill>
                  <a:schemeClr val="accent1"/>
                </a:solidFill>
              </a:rPr>
              <a:t>nízkoprahová</a:t>
            </a:r>
            <a:r>
              <a:rPr lang="en-GB" sz="2600" dirty="0" smtClean="0">
                <a:solidFill>
                  <a:schemeClr val="accent1"/>
                </a:solidFill>
              </a:rPr>
              <a:t> </a:t>
            </a:r>
            <a:r>
              <a:rPr lang="en-GB" sz="2600" dirty="0" err="1">
                <a:solidFill>
                  <a:schemeClr val="accent1"/>
                </a:solidFill>
              </a:rPr>
              <a:t>sociálna</a:t>
            </a:r>
            <a:r>
              <a:rPr lang="en-GB" sz="2600" dirty="0">
                <a:solidFill>
                  <a:schemeClr val="accent1"/>
                </a:solidFill>
              </a:rPr>
              <a:t> </a:t>
            </a:r>
            <a:r>
              <a:rPr lang="en-GB" sz="2600" dirty="0" err="1">
                <a:solidFill>
                  <a:schemeClr val="accent1"/>
                </a:solidFill>
              </a:rPr>
              <a:t>služba</a:t>
            </a:r>
            <a:r>
              <a:rPr lang="en-GB" sz="2600" dirty="0">
                <a:solidFill>
                  <a:schemeClr val="accent1"/>
                </a:solidFill>
              </a:rPr>
              <a:t> pre </a:t>
            </a:r>
            <a:r>
              <a:rPr lang="en-GB" sz="2600" dirty="0" err="1">
                <a:solidFill>
                  <a:schemeClr val="accent1"/>
                </a:solidFill>
              </a:rPr>
              <a:t>deti</a:t>
            </a:r>
            <a:r>
              <a:rPr lang="en-GB" sz="2600" dirty="0">
                <a:solidFill>
                  <a:schemeClr val="accent1"/>
                </a:solidFill>
              </a:rPr>
              <a:t>, </a:t>
            </a:r>
            <a:r>
              <a:rPr lang="en-GB" sz="2600" dirty="0" err="1">
                <a:solidFill>
                  <a:schemeClr val="accent1"/>
                </a:solidFill>
              </a:rPr>
              <a:t>mládež</a:t>
            </a:r>
            <a:r>
              <a:rPr lang="en-GB" sz="2600" dirty="0">
                <a:solidFill>
                  <a:schemeClr val="accent1"/>
                </a:solidFill>
              </a:rPr>
              <a:t> a </a:t>
            </a:r>
            <a:r>
              <a:rPr lang="en-GB" sz="2600" dirty="0" err="1" smtClean="0">
                <a:solidFill>
                  <a:schemeClr val="accent1"/>
                </a:solidFill>
              </a:rPr>
              <a:t>rodinu</a:t>
            </a:r>
            <a:r>
              <a:rPr lang="en-GB" sz="2600" dirty="0" smtClean="0">
                <a:solidFill>
                  <a:schemeClr val="accent1"/>
                </a:solidFill>
              </a:rPr>
              <a:t>,</a:t>
            </a:r>
            <a:r>
              <a:rPr lang="sk-SK" sz="2600" dirty="0" smtClean="0">
                <a:solidFill>
                  <a:schemeClr val="accent1"/>
                </a:solidFill>
              </a:rPr>
              <a:t> </a:t>
            </a:r>
            <a:r>
              <a:rPr lang="en-GB" sz="2600" dirty="0" err="1" smtClean="0">
                <a:solidFill>
                  <a:schemeClr val="accent1"/>
                </a:solidFill>
              </a:rPr>
              <a:t>zariadenie</a:t>
            </a:r>
            <a:r>
              <a:rPr lang="en-GB" sz="2600" dirty="0" smtClean="0">
                <a:solidFill>
                  <a:schemeClr val="accent1"/>
                </a:solidFill>
              </a:rPr>
              <a:t> </a:t>
            </a:r>
            <a:r>
              <a:rPr lang="en-GB" sz="2600" dirty="0" err="1">
                <a:solidFill>
                  <a:schemeClr val="accent1"/>
                </a:solidFill>
              </a:rPr>
              <a:t>núdzového</a:t>
            </a:r>
            <a:r>
              <a:rPr lang="en-GB" sz="2600" dirty="0">
                <a:solidFill>
                  <a:schemeClr val="accent1"/>
                </a:solidFill>
              </a:rPr>
              <a:t> </a:t>
            </a:r>
            <a:r>
              <a:rPr lang="en-GB" sz="2600" dirty="0" err="1" smtClean="0">
                <a:solidFill>
                  <a:schemeClr val="accent1"/>
                </a:solidFill>
              </a:rPr>
              <a:t>bývania</a:t>
            </a:r>
            <a:r>
              <a:rPr lang="sk-SK" sz="2600" dirty="0" smtClean="0">
                <a:solidFill>
                  <a:schemeClr val="accent1"/>
                </a:solidFill>
              </a:rPr>
              <a:t>)</a:t>
            </a:r>
          </a:p>
          <a:p>
            <a:pPr lvl="0" fontAlgn="auto"/>
            <a:r>
              <a:rPr lang="sk-SK" dirty="0" smtClean="0"/>
              <a:t>Do soc. </a:t>
            </a:r>
            <a:r>
              <a:rPr lang="sk-SK" dirty="0" err="1" smtClean="0"/>
              <a:t>sl</a:t>
            </a:r>
            <a:r>
              <a:rPr lang="sk-SK" dirty="0" smtClean="0"/>
              <a:t>. sa zaraďujú aj  </a:t>
            </a:r>
            <a:r>
              <a:rPr lang="sk-SK" dirty="0" err="1" smtClean="0"/>
              <a:t>komunitné</a:t>
            </a:r>
            <a:r>
              <a:rPr lang="sk-SK" dirty="0" smtClean="0"/>
              <a:t> centrá a terénna sociálna služba </a:t>
            </a:r>
          </a:p>
          <a:p>
            <a:pPr lvl="0" fontAlgn="auto"/>
            <a:r>
              <a:rPr lang="sk-SK" dirty="0" smtClean="0"/>
              <a:t>Nové podmienky pre niektoré soc. </a:t>
            </a:r>
            <a:r>
              <a:rPr lang="sk-SK" dirty="0" err="1" smtClean="0"/>
              <a:t>sl</a:t>
            </a:r>
            <a:r>
              <a:rPr lang="sk-SK" dirty="0" smtClean="0"/>
              <a:t>. (napr. ošetrovateľská starostlivosť v nocľahárni, v </a:t>
            </a:r>
            <a:r>
              <a:rPr lang="sk-SK" dirty="0" err="1" smtClean="0"/>
              <a:t>nízkoprahových</a:t>
            </a:r>
            <a:r>
              <a:rPr lang="sk-SK" dirty="0" smtClean="0"/>
              <a:t> centrách preventívne aktivity, zariadenie núdzového bývania len pre obete násilia)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127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sk-SK" dirty="0"/>
              <a:t>Sprísnenie podmienok registrácie </a:t>
            </a:r>
            <a:r>
              <a:rPr lang="sk-SK" dirty="0" smtClean="0"/>
              <a:t>poskytovateľov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1412776"/>
            <a:ext cx="8034096" cy="5184576"/>
          </a:xfrm>
        </p:spPr>
        <p:txBody>
          <a:bodyPr>
            <a:normAutofit fontScale="70000" lnSpcReduction="20000"/>
          </a:bodyPr>
          <a:lstStyle/>
          <a:p>
            <a:r>
              <a:rPr lang="sk-SK" sz="3400" dirty="0"/>
              <a:t>U</a:t>
            </a:r>
            <a:r>
              <a:rPr lang="sk-SK" sz="3400" dirty="0" smtClean="0"/>
              <a:t>ž pri registrácii sa budú predkladať  údaje o podmienkach kvality soc. </a:t>
            </a:r>
            <a:r>
              <a:rPr lang="sk-SK" sz="3400" dirty="0" err="1" smtClean="0"/>
              <a:t>sl</a:t>
            </a:r>
            <a:r>
              <a:rPr lang="sk-SK" sz="3400" dirty="0" smtClean="0"/>
              <a:t>. (základné práva  a slobody, procedurálne, personálne a prevádzkové)</a:t>
            </a:r>
          </a:p>
          <a:p>
            <a:r>
              <a:rPr lang="sk-SK" sz="3400" dirty="0" smtClean="0"/>
              <a:t>Ak sa soc. </a:t>
            </a:r>
            <a:r>
              <a:rPr lang="sk-SK" sz="3400" dirty="0" err="1" smtClean="0"/>
              <a:t>sl</a:t>
            </a:r>
            <a:r>
              <a:rPr lang="sk-SK" sz="3400" dirty="0" smtClean="0"/>
              <a:t>. poskytuje vo viacerých VÚC, registračný VÚC oznámi nového poskytovateľa ostatným VÚC</a:t>
            </a:r>
          </a:p>
          <a:p>
            <a:r>
              <a:rPr lang="sk-SK" sz="3400" dirty="0" smtClean="0"/>
              <a:t>V centrálnom registri sa bude uvádzať dôvod výmazu z registra</a:t>
            </a:r>
          </a:p>
          <a:p>
            <a:r>
              <a:rPr lang="sk-SK" sz="3400" dirty="0" smtClean="0"/>
              <a:t>Prekročenie zákonom stanovenej kapacity a formy  znamená nezapísanie do registra (napr. DSS celoročný pobyt)</a:t>
            </a:r>
          </a:p>
          <a:p>
            <a:r>
              <a:rPr lang="sk-SK" sz="3400" dirty="0" smtClean="0"/>
              <a:t>Poskytovateľ bude povinný vypracovať a predložiť VÚC výročnú správu o činnosti a hospodárení s cieľom zabezpečiť finančnú udržateľnosť soc. </a:t>
            </a:r>
            <a:r>
              <a:rPr lang="sk-SK" sz="3400" dirty="0" err="1" smtClean="0"/>
              <a:t>sl</a:t>
            </a:r>
            <a:r>
              <a:rPr lang="sk-SK" sz="3400" dirty="0" smtClean="0"/>
              <a:t>.</a:t>
            </a:r>
          </a:p>
          <a:p>
            <a:r>
              <a:rPr lang="sk-SK" sz="3400" dirty="0" smtClean="0"/>
              <a:t>Zavedenie sankcií – výmaz z registra, ak poskytovateľ  napr. neoznámi zmeny skutočností, nedoručí výročnú správu, prekročí stanovený  počet miest, má  daňové a  odvodové nedoplatky)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8771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572</TotalTime>
  <Words>815</Words>
  <Application>Microsoft Office PowerPoint</Application>
  <PresentationFormat>Prezentácia na obrazovke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Slnovrat</vt:lpstr>
      <vt:lpstr>Novela zákona o sociálnych službách </vt:lpstr>
      <vt:lpstr>Zámery  novely zákona o sociálnych službách (soc.sl.)</vt:lpstr>
      <vt:lpstr>Rozšíriť viaczdrojové financovanie soc.sl. </vt:lpstr>
      <vt:lpstr>Nová povinnosť pri vyplácaní finančného príspevku zo ŠR</vt:lpstr>
      <vt:lpstr>Ekonomicky oprávnené náklady (EON) na účely úhrady</vt:lpstr>
      <vt:lpstr>Nový spôsob výpočtu FPP</vt:lpstr>
      <vt:lpstr>Nové rozdelenie pôsobností a nový systém posudzovania odkázanosti</vt:lpstr>
      <vt:lpstr>Služby krízovej intervencie</vt:lpstr>
      <vt:lpstr>Sprísnenie podmienok registrácie poskytovateľov</vt:lpstr>
      <vt:lpstr>Nový dôvod pre výmaz z registra</vt:lpstr>
      <vt:lpstr>Úprava podmienok akreditácie</vt:lpstr>
      <vt:lpstr>Štandardy kvality</vt:lpstr>
      <vt:lpstr>Podpora procesu deinštitucionalizácie</vt:lpstr>
      <vt:lpstr>Ďakujem Vám za pozornosť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Brichtova Lydia</dc:creator>
  <cp:lastModifiedBy>Brichtova Lydia</cp:lastModifiedBy>
  <cp:revision>49</cp:revision>
  <dcterms:created xsi:type="dcterms:W3CDTF">2013-03-04T09:32:00Z</dcterms:created>
  <dcterms:modified xsi:type="dcterms:W3CDTF">2013-04-16T16:02:33Z</dcterms:modified>
</cp:coreProperties>
</file>